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8" r:id="rId3"/>
    <p:sldId id="277" r:id="rId4"/>
    <p:sldId id="278" r:id="rId5"/>
    <p:sldId id="279" r:id="rId6"/>
    <p:sldId id="290" r:id="rId7"/>
    <p:sldId id="294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333" r:id="rId43"/>
    <p:sldId id="334" r:id="rId44"/>
    <p:sldId id="335" r:id="rId45"/>
    <p:sldId id="336" r:id="rId46"/>
    <p:sldId id="343" r:id="rId47"/>
    <p:sldId id="386" r:id="rId48"/>
    <p:sldId id="397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4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notesMaster" Target="notesMasters/notesMaster1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13204-78DD-AE4A-8347-9F14A5A7FFE6}" type="datetimeFigureOut">
              <a:rPr lang="en-US" smtClean="0"/>
              <a:t>7/10/12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C593B-5244-C843-94CD-8744EB5DAAC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6EB51D5-6E3C-0345-A86C-019752227FA4}" type="slidenum">
              <a:rPr lang="en-US">
                <a:solidFill>
                  <a:srgbClr val="000000"/>
                </a:solidFill>
              </a:rPr>
              <a:pPr/>
              <a:t>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4988"/>
            <a:ext cx="5032375" cy="411321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662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DEC23147-1D13-614D-90D9-3B05A17E61D7}" type="slidenum">
              <a:rPr lang="en-US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pPr/>
              <a:t>10</a:t>
            </a:fld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/>
              <a:t>Standards demand a greater focus on </a:t>
            </a:r>
            <a:r>
              <a:rPr lang="en-US" sz="1600" b="1"/>
              <a:t>informational text literary non fiction</a:t>
            </a:r>
          </a:p>
          <a:p>
            <a:pPr eaLnBrk="1" hangingPunct="1">
              <a:spcBef>
                <a:spcPct val="0"/>
              </a:spcBef>
            </a:pPr>
            <a:r>
              <a:rPr lang="en-US"/>
              <a:t>Major focus in 6-12</a:t>
            </a:r>
          </a:p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72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B3906880-1A9C-3F45-90C6-4BB6380ADC17}" type="slidenum">
              <a:rPr lang="en-US">
                <a:solidFill>
                  <a:srgbClr val="000000"/>
                </a:solidFill>
              </a:rPr>
              <a:pPr/>
              <a:t>15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74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6AFA4E70-6330-6F41-A8C5-AC1FA13FF903}" type="slidenum">
              <a:rPr lang="en-US">
                <a:solidFill>
                  <a:srgbClr val="000000"/>
                </a:solidFill>
              </a:rPr>
              <a:pPr/>
              <a:t>16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Best measured by an attentive reader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Ability to make an informed decision about the difficulty of a text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Knowledge of four factors in developing effective tools: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Levels of Meaning or Purpose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Reader and Task: Determining whether a given text is appropriate for the student: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Cognitive abilities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Motivation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Topic knowledge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Linguistic and discourse knowledge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Comprehension strategies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Experiences</a:t>
            </a:r>
          </a:p>
          <a:p>
            <a:pPr lvl="4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“Reading for Understanding, 2002, The RAND Reading Study group”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endParaRPr lang="en-US" sz="1000"/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endParaRPr lang="en-US" sz="1000"/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en-US" sz="1000"/>
              <a:t>Quantitative: Word length or frequency (Flesch-Kincaid Grade Level text, Dale-Chall Readability Formula, Lexile)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en-US" sz="1000"/>
              <a:t>Sentence length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en-US" sz="1000"/>
              <a:t>Text cohesion (University of Memphis, Coh-Metrix)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en-US" sz="1000"/>
              <a:t>Measurement tools ( Lexile example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Structure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Language Conventionality &amp; Clarity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/>
              <a:t>Knowledge Demands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000"/>
          </a:p>
        </p:txBody>
      </p:sp>
      <p:sp>
        <p:nvSpPr>
          <p:cNvPr id="2856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D7758DB-9D49-A145-9FAF-293832B76399}" type="slidenum">
              <a:rPr lang="en-US">
                <a:solidFill>
                  <a:srgbClr val="000000"/>
                </a:solidFill>
              </a:rPr>
              <a:pPr/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/>
              <a:t>Metametrics has realigned its Lexile ranges to match the Standards’ text complexity grade bands and has adjusted upward its trajectory of reading comprehension development through the grades </a:t>
            </a:r>
          </a:p>
        </p:txBody>
      </p:sp>
      <p:sp>
        <p:nvSpPr>
          <p:cNvPr id="2897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E9C64F04-A583-0F4D-9F0B-32D0E4F7816A}" type="slidenum">
              <a:rPr lang="en-US">
                <a:solidFill>
                  <a:srgbClr val="000000"/>
                </a:solidFill>
              </a:rPr>
              <a:pPr/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/>
              <a:t>Handout to be used with language section</a:t>
            </a:r>
          </a:p>
        </p:txBody>
      </p:sp>
      <p:sp>
        <p:nvSpPr>
          <p:cNvPr id="3164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06C54E4A-FF83-C846-B832-FBD08C95521E}" type="slidenum">
              <a:rPr lang="en-US">
                <a:solidFill>
                  <a:srgbClr val="000000"/>
                </a:solidFill>
              </a:rPr>
              <a:pPr/>
              <a:t>44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3ADA8-0BBA-4245-98A2-19E35ABD73A8}" type="datetimeFigureOut">
              <a:rPr lang="en-US" smtClean="0"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CC7E-4B0D-D241-8ED2-922388E744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leadered.com/PP/Yakima,%20WA%20CCSS%20Session%20-%20June%2014,%202012Send.ppt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4" Type="http://schemas.openxmlformats.org/officeDocument/2006/relationships/image" Target="../media/image11.wmf"/><Relationship Id="rId5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mailto:susangendron1@gmail.com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Overview of the Common Core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From a presentation given by</a:t>
            </a:r>
          </a:p>
          <a:p>
            <a:r>
              <a:rPr lang="en-US" dirty="0" smtClean="0"/>
              <a:t>Susan </a:t>
            </a:r>
            <a:r>
              <a:rPr lang="en-US" dirty="0" err="1" smtClean="0"/>
              <a:t>Grendon</a:t>
            </a:r>
            <a:r>
              <a:rPr lang="en-US" dirty="0" smtClean="0"/>
              <a:t>, Scholastic Fellow</a:t>
            </a:r>
          </a:p>
          <a:p>
            <a:r>
              <a:rPr lang="en-US" dirty="0" smtClean="0"/>
              <a:t>June 14, 2012</a:t>
            </a:r>
          </a:p>
          <a:p>
            <a:r>
              <a:rPr lang="en-US" sz="1920" u="sng" dirty="0">
                <a:hlinkClick r:id="rId2"/>
              </a:rPr>
              <a:t>http://www.leadered.com/PP/Yakima,%20WA%20CCSS%20Session%20-%20June%2014,%202012Send.ppt</a:t>
            </a:r>
            <a:endParaRPr lang="en-US" sz="192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ctrTitle" idx="4294967295"/>
          </p:nvPr>
        </p:nvSpPr>
        <p:spPr>
          <a:xfrm>
            <a:off x="106363" y="152400"/>
            <a:ext cx="8961437" cy="533400"/>
          </a:xfrm>
        </p:spPr>
        <p:txBody>
          <a:bodyPr/>
          <a:lstStyle/>
          <a:p>
            <a:pPr eaLnBrk="1" hangingPunct="1"/>
            <a:r>
              <a:rPr lang="en-US" sz="2200" b="1">
                <a:latin typeface="Arial" charset="0"/>
                <a:ea typeface="Arial" charset="0"/>
                <a:cs typeface="Arial" charset="0"/>
              </a:rPr>
              <a:t>English Language Arts and Literacy Standards </a:t>
            </a:r>
            <a:r>
              <a:rPr lang="ja-JP" altLang="en-US" sz="2200" b="1">
                <a:latin typeface="Arial" charset="0"/>
                <a:ea typeface="Arial" charset="0"/>
                <a:cs typeface="Arial" charset="0"/>
              </a:rPr>
              <a:t>“</a:t>
            </a:r>
            <a:r>
              <a:rPr lang="en-US" sz="2200" b="1">
                <a:latin typeface="Arial" charset="0"/>
                <a:ea typeface="Arial" charset="0"/>
                <a:cs typeface="Arial" charset="0"/>
              </a:rPr>
              <a:t>Roadmap</a:t>
            </a:r>
            <a:r>
              <a:rPr lang="ja-JP" altLang="en-US" sz="2200" b="1">
                <a:latin typeface="Arial" charset="0"/>
                <a:ea typeface="Arial" charset="0"/>
                <a:cs typeface="Arial" charset="0"/>
              </a:rPr>
              <a:t>”</a:t>
            </a:r>
            <a:endParaRPr lang="en-US" sz="2200" b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363" y="762000"/>
            <a:ext cx="3475037" cy="5867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white"/>
              </a:solidFill>
              <a:latin typeface="Arial Black" pitchFamily="34" charset="0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EEECE1">
                    <a:lumMod val="10000"/>
                  </a:srgbClr>
                </a:solidFill>
                <a:latin typeface="Arial Black" pitchFamily="34" charset="0"/>
              </a:rPr>
              <a:t>READING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0" y="774700"/>
            <a:ext cx="2054225" cy="5867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white"/>
              </a:solidFill>
              <a:latin typeface="Arial Black" pitchFamily="34" charset="0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EEECE1">
                    <a:lumMod val="10000"/>
                  </a:srgbClr>
                </a:solidFill>
                <a:latin typeface="Arial Black" pitchFamily="34" charset="0"/>
              </a:rPr>
              <a:t>WRITING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5791200" y="762000"/>
            <a:ext cx="1600200" cy="5867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" dirty="0">
              <a:solidFill>
                <a:srgbClr val="EEECE1">
                  <a:lumMod val="10000"/>
                </a:srgbClr>
              </a:solidFill>
              <a:latin typeface="Arial Black" pitchFamily="34" charset="0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solidFill>
                <a:srgbClr val="EEECE1">
                  <a:lumMod val="10000"/>
                </a:srgbClr>
              </a:solidFill>
              <a:latin typeface="Arial Black" pitchFamily="34" charset="0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50" dirty="0">
                <a:solidFill>
                  <a:srgbClr val="EEECE1">
                    <a:lumMod val="10000"/>
                  </a:srgbClr>
                </a:solidFill>
                <a:latin typeface="Arial Black" pitchFamily="34" charset="0"/>
              </a:rPr>
              <a:t>SPEAKING &amp; LISTENING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7467600" y="762000"/>
            <a:ext cx="1600200" cy="5867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white"/>
              </a:solidFill>
              <a:latin typeface="Arial Black" pitchFamily="34" charset="0"/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EEECE1">
                    <a:lumMod val="10000"/>
                  </a:srgbClr>
                </a:solidFill>
                <a:latin typeface="Arial Black" pitchFamily="34" charset="0"/>
              </a:rPr>
              <a:t>LANGUAGE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81000" y="1524000"/>
            <a:ext cx="2667000" cy="60960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EEECE1">
                    <a:lumMod val="10000"/>
                  </a:srgbClr>
                </a:solidFill>
              </a:rPr>
              <a:t>10 Anchor Standards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rgbClr val="EEECE1">
                    <a:lumMod val="10000"/>
                  </a:srgbClr>
                </a:solidFill>
              </a:rPr>
              <a:t>for College and Career Readiness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724275" y="1524000"/>
            <a:ext cx="1920875" cy="61753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EEECE1">
                    <a:lumMod val="10000"/>
                  </a:srgbClr>
                </a:solidFill>
              </a:rPr>
              <a:t>10 Anchor Standards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rgbClr val="EEECE1">
                    <a:lumMod val="10000"/>
                  </a:srgbClr>
                </a:solidFill>
              </a:rPr>
              <a:t>for College and Career Readiness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818188" y="1524000"/>
            <a:ext cx="1517650" cy="61753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EEECE1">
                    <a:lumMod val="10000"/>
                  </a:srgbClr>
                </a:solidFill>
              </a:rPr>
              <a:t>6 Anchor Standards </a:t>
            </a:r>
            <a:r>
              <a:rPr lang="en-US" sz="1000" b="1" dirty="0">
                <a:solidFill>
                  <a:srgbClr val="EEECE1">
                    <a:lumMod val="10000"/>
                  </a:srgbClr>
                </a:solidFill>
              </a:rPr>
              <a:t>for CCR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508875" y="1524000"/>
            <a:ext cx="1517650" cy="61753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EEECE1">
                    <a:lumMod val="10000"/>
                  </a:srgbClr>
                </a:solidFill>
              </a:rPr>
              <a:t>6 Anchor Standards </a:t>
            </a:r>
            <a:r>
              <a:rPr lang="en-US" sz="1000" b="1" dirty="0">
                <a:solidFill>
                  <a:srgbClr val="EEECE1">
                    <a:lumMod val="10000"/>
                  </a:srgbClr>
                </a:solidFill>
              </a:rPr>
              <a:t>for CCR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7989888" y="2141538"/>
            <a:ext cx="11112" cy="373062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696200" y="2514600"/>
            <a:ext cx="914400" cy="609600"/>
          </a:xfrm>
          <a:prstGeom prst="roundRect">
            <a:avLst/>
          </a:prstGeom>
          <a:solidFill>
            <a:srgbClr val="FFFF99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ELA Standards K-12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7989888" y="3124200"/>
            <a:ext cx="19050" cy="3295650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324600" y="3124200"/>
            <a:ext cx="15875" cy="3228975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6019800" y="2514600"/>
            <a:ext cx="914400" cy="609600"/>
          </a:xfrm>
          <a:prstGeom prst="roundRect">
            <a:avLst/>
          </a:prstGeom>
          <a:solidFill>
            <a:srgbClr val="FFFF99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ELA Standards K-12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324600" y="2141538"/>
            <a:ext cx="0" cy="373062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708400" y="2513013"/>
            <a:ext cx="914400" cy="611187"/>
          </a:xfrm>
          <a:prstGeom prst="roundRect">
            <a:avLst/>
          </a:prstGeom>
          <a:solidFill>
            <a:srgbClr val="FFFF99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ELA Standards K-12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730750" y="2509838"/>
            <a:ext cx="914400" cy="61277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Literacy 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Standards 6-12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011613" y="3106738"/>
            <a:ext cx="12700" cy="3259137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967288" y="3124200"/>
            <a:ext cx="0" cy="3257550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011613" y="2133600"/>
            <a:ext cx="0" cy="376238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938213" y="2257425"/>
            <a:ext cx="914400" cy="628650"/>
          </a:xfrm>
          <a:prstGeom prst="roundRect">
            <a:avLst/>
          </a:prstGeom>
          <a:solidFill>
            <a:srgbClr val="FFFF99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ELA Standards K-12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322513" y="2257425"/>
            <a:ext cx="914400" cy="6286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Literacy 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EEECE1">
                    <a:lumMod val="10000"/>
                  </a:srgbClr>
                </a:solidFill>
              </a:rPr>
              <a:t>Standards 6-12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4951413" y="2141538"/>
            <a:ext cx="0" cy="379412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26" idx="0"/>
          </p:cNvCxnSpPr>
          <p:nvPr/>
        </p:nvCxnSpPr>
        <p:spPr>
          <a:xfrm>
            <a:off x="1395413" y="2146300"/>
            <a:ext cx="0" cy="11112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578100" y="2141538"/>
            <a:ext cx="0" cy="115887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623888" y="3122613"/>
            <a:ext cx="685800" cy="533400"/>
          </a:xfrm>
          <a:prstGeom prst="roundRect">
            <a:avLst/>
          </a:prstGeom>
          <a:solidFill>
            <a:srgbClr val="FFFFCC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rgbClr val="EEECE1">
                    <a:lumMod val="10000"/>
                  </a:srgbClr>
                </a:solidFill>
              </a:rPr>
              <a:t>Literary Text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2100263" y="3122613"/>
            <a:ext cx="685800" cy="533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rgbClr val="EEECE1">
                    <a:lumMod val="10000"/>
                  </a:srgbClr>
                </a:solidFill>
              </a:rPr>
              <a:t>Hist. / S.S.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2836863" y="3124200"/>
            <a:ext cx="663575" cy="533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rgbClr val="EEECE1">
                    <a:lumMod val="10000"/>
                  </a:srgbClr>
                </a:solidFill>
              </a:rPr>
              <a:t>Sci. /    Tech Subj.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1376363" y="3113088"/>
            <a:ext cx="661987" cy="533400"/>
          </a:xfrm>
          <a:prstGeom prst="roundRect">
            <a:avLst/>
          </a:prstGeom>
          <a:solidFill>
            <a:srgbClr val="FFFFCC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rgbClr val="EEECE1">
                    <a:lumMod val="10000"/>
                  </a:srgbClr>
                </a:solidFill>
              </a:rPr>
              <a:t>Inform   Text</a:t>
            </a:r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1120775" y="2886075"/>
            <a:ext cx="25400" cy="23812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43" idx="0"/>
          </p:cNvCxnSpPr>
          <p:nvPr/>
        </p:nvCxnSpPr>
        <p:spPr>
          <a:xfrm>
            <a:off x="1636713" y="2886075"/>
            <a:ext cx="71437" cy="227013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41" idx="0"/>
          </p:cNvCxnSpPr>
          <p:nvPr/>
        </p:nvCxnSpPr>
        <p:spPr>
          <a:xfrm flipH="1">
            <a:off x="2443163" y="2886075"/>
            <a:ext cx="100012" cy="236538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42" idx="0"/>
          </p:cNvCxnSpPr>
          <p:nvPr/>
        </p:nvCxnSpPr>
        <p:spPr>
          <a:xfrm>
            <a:off x="3036888" y="2886075"/>
            <a:ext cx="131762" cy="23812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820738" y="3663950"/>
            <a:ext cx="20637" cy="279717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2314575" y="3643313"/>
            <a:ext cx="7938" cy="281781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036888" y="3636963"/>
            <a:ext cx="22225" cy="2757487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58"/>
          <p:cNvGrpSpPr>
            <a:grpSpLocks/>
          </p:cNvGrpSpPr>
          <p:nvPr/>
        </p:nvGrpSpPr>
        <p:grpSpPr bwMode="auto">
          <a:xfrm>
            <a:off x="1535113" y="3665538"/>
            <a:ext cx="779462" cy="2890837"/>
            <a:chOff x="379268" y="3700318"/>
            <a:chExt cx="779896" cy="2889918"/>
          </a:xfrm>
        </p:grpSpPr>
        <p:cxnSp>
          <p:nvCxnSpPr>
            <p:cNvPr id="160" name="Straight Connector 159"/>
            <p:cNvCxnSpPr/>
            <p:nvPr/>
          </p:nvCxnSpPr>
          <p:spPr>
            <a:xfrm flipH="1" flipV="1">
              <a:off x="409447" y="4854063"/>
              <a:ext cx="201725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58" name="TextBox 160"/>
            <p:cNvSpPr txBox="1">
              <a:spLocks noChangeArrowheads="1"/>
            </p:cNvSpPr>
            <p:nvPr/>
          </p:nvSpPr>
          <p:spPr bwMode="auto">
            <a:xfrm>
              <a:off x="598465" y="3903453"/>
              <a:ext cx="282732" cy="277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1</a:t>
              </a:r>
            </a:p>
          </p:txBody>
        </p:sp>
        <p:sp>
          <p:nvSpPr>
            <p:cNvPr id="50359" name="TextBox 161"/>
            <p:cNvSpPr txBox="1">
              <a:spLocks noChangeArrowheads="1"/>
            </p:cNvSpPr>
            <p:nvPr/>
          </p:nvSpPr>
          <p:spPr bwMode="auto">
            <a:xfrm>
              <a:off x="593699" y="3700318"/>
              <a:ext cx="281144" cy="277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K</a:t>
              </a:r>
            </a:p>
          </p:txBody>
        </p:sp>
        <p:sp>
          <p:nvSpPr>
            <p:cNvPr id="50360" name="TextBox 162"/>
            <p:cNvSpPr txBox="1">
              <a:spLocks noChangeArrowheads="1"/>
            </p:cNvSpPr>
            <p:nvPr/>
          </p:nvSpPr>
          <p:spPr bwMode="auto">
            <a:xfrm>
              <a:off x="607995" y="4174829"/>
              <a:ext cx="281143" cy="277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2</a:t>
              </a:r>
            </a:p>
          </p:txBody>
        </p:sp>
        <p:sp>
          <p:nvSpPr>
            <p:cNvPr id="50361" name="TextBox 163"/>
            <p:cNvSpPr txBox="1">
              <a:spLocks noChangeArrowheads="1"/>
            </p:cNvSpPr>
            <p:nvPr/>
          </p:nvSpPr>
          <p:spPr bwMode="auto">
            <a:xfrm>
              <a:off x="607995" y="4452554"/>
              <a:ext cx="281143" cy="276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3</a:t>
              </a:r>
            </a:p>
          </p:txBody>
        </p:sp>
        <p:sp>
          <p:nvSpPr>
            <p:cNvPr id="50362" name="TextBox 164"/>
            <p:cNvSpPr txBox="1">
              <a:spLocks noChangeArrowheads="1"/>
            </p:cNvSpPr>
            <p:nvPr/>
          </p:nvSpPr>
          <p:spPr bwMode="auto">
            <a:xfrm>
              <a:off x="607995" y="4715995"/>
              <a:ext cx="281143" cy="276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4</a:t>
              </a:r>
            </a:p>
          </p:txBody>
        </p:sp>
        <p:sp>
          <p:nvSpPr>
            <p:cNvPr id="50363" name="TextBox 165"/>
            <p:cNvSpPr txBox="1">
              <a:spLocks noChangeArrowheads="1"/>
            </p:cNvSpPr>
            <p:nvPr/>
          </p:nvSpPr>
          <p:spPr bwMode="auto">
            <a:xfrm>
              <a:off x="598465" y="4971501"/>
              <a:ext cx="281143" cy="276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5</a:t>
              </a:r>
            </a:p>
          </p:txBody>
        </p:sp>
        <p:sp>
          <p:nvSpPr>
            <p:cNvPr id="50364" name="TextBox 166"/>
            <p:cNvSpPr txBox="1">
              <a:spLocks noChangeArrowheads="1"/>
            </p:cNvSpPr>
            <p:nvPr/>
          </p:nvSpPr>
          <p:spPr bwMode="auto">
            <a:xfrm>
              <a:off x="593699" y="5242877"/>
              <a:ext cx="281144" cy="277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6</a:t>
              </a:r>
            </a:p>
          </p:txBody>
        </p:sp>
        <p:sp>
          <p:nvSpPr>
            <p:cNvPr id="50365" name="TextBox 167"/>
            <p:cNvSpPr txBox="1">
              <a:spLocks noChangeArrowheads="1"/>
            </p:cNvSpPr>
            <p:nvPr/>
          </p:nvSpPr>
          <p:spPr bwMode="auto">
            <a:xfrm>
              <a:off x="598465" y="5501557"/>
              <a:ext cx="281143" cy="276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7</a:t>
              </a:r>
            </a:p>
          </p:txBody>
        </p:sp>
        <p:sp>
          <p:nvSpPr>
            <p:cNvPr id="50366" name="TextBox 168"/>
            <p:cNvSpPr txBox="1">
              <a:spLocks noChangeArrowheads="1"/>
            </p:cNvSpPr>
            <p:nvPr/>
          </p:nvSpPr>
          <p:spPr bwMode="auto">
            <a:xfrm>
              <a:off x="595288" y="5764998"/>
              <a:ext cx="282732" cy="276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8</a:t>
              </a:r>
            </a:p>
          </p:txBody>
        </p:sp>
        <p:sp>
          <p:nvSpPr>
            <p:cNvPr id="50367" name="TextBox 169"/>
            <p:cNvSpPr txBox="1">
              <a:spLocks noChangeArrowheads="1"/>
            </p:cNvSpPr>
            <p:nvPr/>
          </p:nvSpPr>
          <p:spPr bwMode="auto">
            <a:xfrm>
              <a:off x="506339" y="6036375"/>
              <a:ext cx="555934" cy="276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9-10</a:t>
              </a:r>
            </a:p>
          </p:txBody>
        </p:sp>
        <p:sp>
          <p:nvSpPr>
            <p:cNvPr id="50368" name="TextBox 170"/>
            <p:cNvSpPr txBox="1">
              <a:spLocks noChangeArrowheads="1"/>
            </p:cNvSpPr>
            <p:nvPr/>
          </p:nvSpPr>
          <p:spPr bwMode="auto">
            <a:xfrm>
              <a:off x="506339" y="6312512"/>
              <a:ext cx="652825" cy="277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11-12</a:t>
              </a:r>
            </a:p>
          </p:txBody>
        </p:sp>
        <p:cxnSp>
          <p:nvCxnSpPr>
            <p:cNvPr id="172" name="Straight Connector 171"/>
            <p:cNvCxnSpPr>
              <a:stCxn id="50359" idx="1"/>
            </p:cNvCxnSpPr>
            <p:nvPr/>
          </p:nvCxnSpPr>
          <p:spPr>
            <a:xfrm flipH="1" flipV="1">
              <a:off x="391975" y="3830452"/>
              <a:ext cx="201724" cy="7934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flipH="1" flipV="1">
              <a:off x="396740" y="4047869"/>
              <a:ext cx="201725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H="1" flipV="1">
              <a:off x="406270" y="4290680"/>
              <a:ext cx="201725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H="1" flipV="1">
              <a:off x="406270" y="4581100"/>
              <a:ext cx="201725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H="1" flipV="1">
              <a:off x="418977" y="5100048"/>
              <a:ext cx="203313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418977" y="5382533"/>
              <a:ext cx="203313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H="1" flipV="1">
              <a:off x="406270" y="5641213"/>
              <a:ext cx="201725" cy="7935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 flipH="1" flipV="1">
              <a:off x="409447" y="5903068"/>
              <a:ext cx="201725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 flipV="1">
              <a:off x="379268" y="6164921"/>
              <a:ext cx="201724" cy="9522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flipH="1" flipV="1">
              <a:off x="382445" y="6439472"/>
              <a:ext cx="198547" cy="6348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2" name="Straight Connector 181"/>
          <p:cNvCxnSpPr/>
          <p:nvPr/>
        </p:nvCxnSpPr>
        <p:spPr>
          <a:xfrm>
            <a:off x="1543050" y="3627438"/>
            <a:ext cx="20638" cy="279717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94"/>
          <p:cNvGrpSpPr>
            <a:grpSpLocks/>
          </p:cNvGrpSpPr>
          <p:nvPr/>
        </p:nvGrpSpPr>
        <p:grpSpPr bwMode="auto">
          <a:xfrm>
            <a:off x="2297113" y="5453063"/>
            <a:ext cx="762000" cy="1103312"/>
            <a:chOff x="2297546" y="5452557"/>
            <a:chExt cx="760844" cy="1103093"/>
          </a:xfrm>
        </p:grpSpPr>
        <p:sp>
          <p:nvSpPr>
            <p:cNvPr id="50352" name="TextBox 185"/>
            <p:cNvSpPr txBox="1">
              <a:spLocks noChangeArrowheads="1"/>
            </p:cNvSpPr>
            <p:nvPr/>
          </p:nvSpPr>
          <p:spPr bwMode="auto">
            <a:xfrm>
              <a:off x="2457640" y="5984263"/>
              <a:ext cx="554782" cy="277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9-10</a:t>
              </a:r>
            </a:p>
          </p:txBody>
        </p:sp>
        <p:sp>
          <p:nvSpPr>
            <p:cNvPr id="50353" name="TextBox 186"/>
            <p:cNvSpPr txBox="1">
              <a:spLocks noChangeArrowheads="1"/>
            </p:cNvSpPr>
            <p:nvPr/>
          </p:nvSpPr>
          <p:spPr bwMode="auto">
            <a:xfrm>
              <a:off x="2405332" y="6277893"/>
              <a:ext cx="653058" cy="277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11-12</a:t>
              </a:r>
            </a:p>
          </p:txBody>
        </p:sp>
        <p:cxnSp>
          <p:nvCxnSpPr>
            <p:cNvPr id="188" name="Straight Connector 187"/>
            <p:cNvCxnSpPr/>
            <p:nvPr/>
          </p:nvCxnSpPr>
          <p:spPr>
            <a:xfrm flipH="1" flipV="1">
              <a:off x="2314982" y="6114413"/>
              <a:ext cx="201307" cy="7936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 flipV="1">
              <a:off x="2297546" y="6423914"/>
              <a:ext cx="199722" cy="6349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56" name="TextBox 192"/>
            <p:cNvSpPr txBox="1">
              <a:spLocks noChangeArrowheads="1"/>
            </p:cNvSpPr>
            <p:nvPr/>
          </p:nvSpPr>
          <p:spPr bwMode="auto">
            <a:xfrm>
              <a:off x="2452885" y="5452557"/>
              <a:ext cx="554782" cy="277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6-8</a:t>
              </a:r>
            </a:p>
          </p:txBody>
        </p:sp>
      </p:grpSp>
      <p:grpSp>
        <p:nvGrpSpPr>
          <p:cNvPr id="13" name="Group 233"/>
          <p:cNvGrpSpPr>
            <a:grpSpLocks/>
          </p:cNvGrpSpPr>
          <p:nvPr/>
        </p:nvGrpSpPr>
        <p:grpSpPr bwMode="auto">
          <a:xfrm>
            <a:off x="3059113" y="5461000"/>
            <a:ext cx="730250" cy="1076325"/>
            <a:chOff x="2669307" y="5475953"/>
            <a:chExt cx="731404" cy="1076697"/>
          </a:xfrm>
        </p:grpSpPr>
        <p:sp>
          <p:nvSpPr>
            <p:cNvPr id="50346" name="TextBox 196"/>
            <p:cNvSpPr txBox="1">
              <a:spLocks noChangeArrowheads="1"/>
            </p:cNvSpPr>
            <p:nvPr/>
          </p:nvSpPr>
          <p:spPr bwMode="auto">
            <a:xfrm>
              <a:off x="2796508" y="5998422"/>
              <a:ext cx="556503" cy="277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9-10</a:t>
              </a:r>
            </a:p>
          </p:txBody>
        </p:sp>
        <p:sp>
          <p:nvSpPr>
            <p:cNvPr id="50347" name="TextBox 197"/>
            <p:cNvSpPr txBox="1">
              <a:spLocks noChangeArrowheads="1"/>
            </p:cNvSpPr>
            <p:nvPr/>
          </p:nvSpPr>
          <p:spPr bwMode="auto">
            <a:xfrm>
              <a:off x="2696337" y="6276330"/>
              <a:ext cx="651904" cy="27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11-12</a:t>
              </a:r>
            </a:p>
          </p:txBody>
        </p:sp>
        <p:cxnSp>
          <p:nvCxnSpPr>
            <p:cNvPr id="199" name="Straight Connector 198"/>
            <p:cNvCxnSpPr/>
            <p:nvPr/>
          </p:nvCxnSpPr>
          <p:spPr>
            <a:xfrm flipH="1" flipV="1">
              <a:off x="2669307" y="6128642"/>
              <a:ext cx="201931" cy="7940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/>
            <p:cNvCxnSpPr/>
            <p:nvPr/>
          </p:nvCxnSpPr>
          <p:spPr>
            <a:xfrm flipH="1" flipV="1">
              <a:off x="2669307" y="6389081"/>
              <a:ext cx="176490" cy="15880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50" name="TextBox 200"/>
            <p:cNvSpPr txBox="1">
              <a:spLocks noChangeArrowheads="1"/>
            </p:cNvSpPr>
            <p:nvPr/>
          </p:nvSpPr>
          <p:spPr bwMode="auto">
            <a:xfrm>
              <a:off x="2845797" y="5475953"/>
              <a:ext cx="554914" cy="27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6-8</a:t>
              </a:r>
            </a:p>
          </p:txBody>
        </p:sp>
        <p:cxnSp>
          <p:nvCxnSpPr>
            <p:cNvPr id="203" name="Straight Connector 202"/>
            <p:cNvCxnSpPr/>
            <p:nvPr/>
          </p:nvCxnSpPr>
          <p:spPr>
            <a:xfrm flipH="1" flipV="1">
              <a:off x="2696337" y="5607762"/>
              <a:ext cx="201932" cy="9528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218" name="TextBox 220"/>
          <p:cNvSpPr txBox="1">
            <a:spLocks noChangeArrowheads="1"/>
          </p:cNvSpPr>
          <p:nvPr/>
        </p:nvSpPr>
        <p:spPr bwMode="auto">
          <a:xfrm>
            <a:off x="4138613" y="6237288"/>
            <a:ext cx="6524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11-12</a:t>
            </a:r>
          </a:p>
        </p:txBody>
      </p:sp>
      <p:grpSp>
        <p:nvGrpSpPr>
          <p:cNvPr id="16" name="Group 231"/>
          <p:cNvGrpSpPr>
            <a:grpSpLocks/>
          </p:cNvGrpSpPr>
          <p:nvPr/>
        </p:nvGrpSpPr>
        <p:grpSpPr bwMode="auto">
          <a:xfrm>
            <a:off x="4011613" y="3621088"/>
            <a:ext cx="682625" cy="2744787"/>
            <a:chOff x="3810000" y="3561818"/>
            <a:chExt cx="682912" cy="2745094"/>
          </a:xfrm>
        </p:grpSpPr>
        <p:cxnSp>
          <p:nvCxnSpPr>
            <p:cNvPr id="210" name="Straight Connector 209"/>
            <p:cNvCxnSpPr/>
            <p:nvPr/>
          </p:nvCxnSpPr>
          <p:spPr>
            <a:xfrm flipH="1" flipV="1">
              <a:off x="3840175" y="4716059"/>
              <a:ext cx="201698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26" name="TextBox 210"/>
            <p:cNvSpPr txBox="1">
              <a:spLocks noChangeArrowheads="1"/>
            </p:cNvSpPr>
            <p:nvPr/>
          </p:nvSpPr>
          <p:spPr bwMode="auto">
            <a:xfrm>
              <a:off x="4029167" y="3765041"/>
              <a:ext cx="282694" cy="27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1</a:t>
              </a:r>
            </a:p>
          </p:txBody>
        </p:sp>
        <p:sp>
          <p:nvSpPr>
            <p:cNvPr id="50327" name="TextBox 211"/>
            <p:cNvSpPr txBox="1">
              <a:spLocks noChangeArrowheads="1"/>
            </p:cNvSpPr>
            <p:nvPr/>
          </p:nvSpPr>
          <p:spPr bwMode="auto">
            <a:xfrm>
              <a:off x="4024402" y="3561818"/>
              <a:ext cx="281106" cy="276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K</a:t>
              </a:r>
            </a:p>
          </p:txBody>
        </p:sp>
        <p:sp>
          <p:nvSpPr>
            <p:cNvPr id="50328" name="TextBox 212"/>
            <p:cNvSpPr txBox="1">
              <a:spLocks noChangeArrowheads="1"/>
            </p:cNvSpPr>
            <p:nvPr/>
          </p:nvSpPr>
          <p:spPr bwMode="auto">
            <a:xfrm>
              <a:off x="4038696" y="4036533"/>
              <a:ext cx="281105" cy="277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2</a:t>
              </a:r>
            </a:p>
          </p:txBody>
        </p:sp>
        <p:sp>
          <p:nvSpPr>
            <p:cNvPr id="50329" name="TextBox 213"/>
            <p:cNvSpPr txBox="1">
              <a:spLocks noChangeArrowheads="1"/>
            </p:cNvSpPr>
            <p:nvPr/>
          </p:nvSpPr>
          <p:spPr bwMode="auto">
            <a:xfrm>
              <a:off x="4038696" y="4312789"/>
              <a:ext cx="281105" cy="277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3</a:t>
              </a:r>
            </a:p>
          </p:txBody>
        </p:sp>
        <p:sp>
          <p:nvSpPr>
            <p:cNvPr id="50330" name="TextBox 214"/>
            <p:cNvSpPr txBox="1">
              <a:spLocks noChangeArrowheads="1"/>
            </p:cNvSpPr>
            <p:nvPr/>
          </p:nvSpPr>
          <p:spPr bwMode="auto">
            <a:xfrm>
              <a:off x="4038696" y="4577932"/>
              <a:ext cx="281105" cy="276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4</a:t>
              </a:r>
            </a:p>
          </p:txBody>
        </p:sp>
        <p:sp>
          <p:nvSpPr>
            <p:cNvPr id="50331" name="TextBox 215"/>
            <p:cNvSpPr txBox="1">
              <a:spLocks noChangeArrowheads="1"/>
            </p:cNvSpPr>
            <p:nvPr/>
          </p:nvSpPr>
          <p:spPr bwMode="auto">
            <a:xfrm>
              <a:off x="4029167" y="4831960"/>
              <a:ext cx="282694" cy="27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5</a:t>
              </a:r>
            </a:p>
          </p:txBody>
        </p:sp>
        <p:sp>
          <p:nvSpPr>
            <p:cNvPr id="50332" name="TextBox 216"/>
            <p:cNvSpPr txBox="1">
              <a:spLocks noChangeArrowheads="1"/>
            </p:cNvSpPr>
            <p:nvPr/>
          </p:nvSpPr>
          <p:spPr bwMode="auto">
            <a:xfrm>
              <a:off x="4024402" y="5105041"/>
              <a:ext cx="281106" cy="276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6</a:t>
              </a:r>
            </a:p>
          </p:txBody>
        </p:sp>
        <p:sp>
          <p:nvSpPr>
            <p:cNvPr id="50333" name="TextBox 217"/>
            <p:cNvSpPr txBox="1">
              <a:spLocks noChangeArrowheads="1"/>
            </p:cNvSpPr>
            <p:nvPr/>
          </p:nvSpPr>
          <p:spPr bwMode="auto">
            <a:xfrm>
              <a:off x="4029167" y="5362244"/>
              <a:ext cx="282694" cy="27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7</a:t>
              </a:r>
            </a:p>
          </p:txBody>
        </p:sp>
        <p:sp>
          <p:nvSpPr>
            <p:cNvPr id="50334" name="TextBox 218"/>
            <p:cNvSpPr txBox="1">
              <a:spLocks noChangeArrowheads="1"/>
            </p:cNvSpPr>
            <p:nvPr/>
          </p:nvSpPr>
          <p:spPr bwMode="auto">
            <a:xfrm>
              <a:off x="4025991" y="5625799"/>
              <a:ext cx="282694" cy="276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8</a:t>
              </a:r>
            </a:p>
          </p:txBody>
        </p:sp>
        <p:sp>
          <p:nvSpPr>
            <p:cNvPr id="50335" name="TextBox 219"/>
            <p:cNvSpPr txBox="1">
              <a:spLocks noChangeArrowheads="1"/>
            </p:cNvSpPr>
            <p:nvPr/>
          </p:nvSpPr>
          <p:spPr bwMode="auto">
            <a:xfrm>
              <a:off x="3937053" y="5897291"/>
              <a:ext cx="555859" cy="277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9-10</a:t>
              </a:r>
            </a:p>
          </p:txBody>
        </p:sp>
        <p:cxnSp>
          <p:nvCxnSpPr>
            <p:cNvPr id="222" name="Straight Connector 221"/>
            <p:cNvCxnSpPr>
              <a:stCxn id="50327" idx="1"/>
            </p:cNvCxnSpPr>
            <p:nvPr/>
          </p:nvCxnSpPr>
          <p:spPr>
            <a:xfrm flipH="1" flipV="1">
              <a:off x="3822705" y="3690419"/>
              <a:ext cx="201697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flipH="1" flipV="1">
              <a:off x="3827469" y="3909519"/>
              <a:ext cx="201698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flipH="1" flipV="1">
              <a:off x="3836998" y="4152434"/>
              <a:ext cx="201698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flipH="1" flipV="1">
              <a:off x="3836998" y="4442979"/>
              <a:ext cx="201698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flipH="1" flipV="1">
              <a:off x="3849704" y="4962150"/>
              <a:ext cx="203285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flipH="1" flipV="1">
              <a:off x="3849704" y="5244756"/>
              <a:ext cx="203285" cy="7938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flipH="1" flipV="1">
              <a:off x="3836998" y="5501960"/>
              <a:ext cx="201698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flipH="1" flipV="1">
              <a:off x="3840175" y="5763926"/>
              <a:ext cx="201698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flipH="1" flipV="1">
              <a:off x="3810000" y="6027481"/>
              <a:ext cx="201697" cy="9526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/>
            <p:cNvCxnSpPr/>
            <p:nvPr/>
          </p:nvCxnSpPr>
          <p:spPr>
            <a:xfrm flipH="1" flipV="1">
              <a:off x="3813176" y="6300561"/>
              <a:ext cx="198520" cy="6351"/>
            </a:xfrm>
            <a:prstGeom prst="line">
              <a:avLst/>
            </a:prstGeom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220" name="TextBox 235"/>
          <p:cNvSpPr txBox="1">
            <a:spLocks noChangeArrowheads="1"/>
          </p:cNvSpPr>
          <p:nvPr/>
        </p:nvSpPr>
        <p:spPr bwMode="auto">
          <a:xfrm>
            <a:off x="5087938" y="5967413"/>
            <a:ext cx="555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9-10</a:t>
            </a:r>
          </a:p>
        </p:txBody>
      </p:sp>
      <p:sp>
        <p:nvSpPr>
          <p:cNvPr id="50221" name="TextBox 236"/>
          <p:cNvSpPr txBox="1">
            <a:spLocks noChangeArrowheads="1"/>
          </p:cNvSpPr>
          <p:nvPr/>
        </p:nvSpPr>
        <p:spPr bwMode="auto">
          <a:xfrm>
            <a:off x="5087938" y="6234113"/>
            <a:ext cx="6524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11-12</a:t>
            </a:r>
          </a:p>
        </p:txBody>
      </p:sp>
      <p:cxnSp>
        <p:nvCxnSpPr>
          <p:cNvPr id="238" name="Straight Connector 237"/>
          <p:cNvCxnSpPr/>
          <p:nvPr/>
        </p:nvCxnSpPr>
        <p:spPr>
          <a:xfrm flipH="1" flipV="1">
            <a:off x="4960938" y="6097588"/>
            <a:ext cx="201612" cy="7937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Straight Connector 238"/>
          <p:cNvCxnSpPr/>
          <p:nvPr/>
        </p:nvCxnSpPr>
        <p:spPr>
          <a:xfrm flipH="1" flipV="1">
            <a:off x="4964113" y="6370638"/>
            <a:ext cx="198437" cy="19050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224" name="TextBox 239"/>
          <p:cNvSpPr txBox="1">
            <a:spLocks noChangeArrowheads="1"/>
          </p:cNvSpPr>
          <p:nvPr/>
        </p:nvSpPr>
        <p:spPr bwMode="auto">
          <a:xfrm>
            <a:off x="5137150" y="5445125"/>
            <a:ext cx="555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6-8</a:t>
            </a:r>
          </a:p>
        </p:txBody>
      </p:sp>
      <p:cxnSp>
        <p:nvCxnSpPr>
          <p:cNvPr id="241" name="Straight Connector 240"/>
          <p:cNvCxnSpPr/>
          <p:nvPr/>
        </p:nvCxnSpPr>
        <p:spPr>
          <a:xfrm flipH="1" flipV="1">
            <a:off x="4987925" y="5576888"/>
            <a:ext cx="201613" cy="9525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243"/>
          <p:cNvCxnSpPr/>
          <p:nvPr/>
        </p:nvCxnSpPr>
        <p:spPr>
          <a:xfrm flipH="1" flipV="1">
            <a:off x="6353175" y="4756150"/>
            <a:ext cx="201613" cy="7938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227" name="TextBox 244"/>
          <p:cNvSpPr txBox="1">
            <a:spLocks noChangeArrowheads="1"/>
          </p:cNvSpPr>
          <p:nvPr/>
        </p:nvSpPr>
        <p:spPr bwMode="auto">
          <a:xfrm>
            <a:off x="6543675" y="3805238"/>
            <a:ext cx="282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1</a:t>
            </a:r>
          </a:p>
        </p:txBody>
      </p:sp>
      <p:sp>
        <p:nvSpPr>
          <p:cNvPr id="50228" name="TextBox 245"/>
          <p:cNvSpPr txBox="1">
            <a:spLocks noChangeArrowheads="1"/>
          </p:cNvSpPr>
          <p:nvPr/>
        </p:nvSpPr>
        <p:spPr bwMode="auto">
          <a:xfrm>
            <a:off x="6538913" y="3602038"/>
            <a:ext cx="2809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K</a:t>
            </a:r>
          </a:p>
        </p:txBody>
      </p:sp>
      <p:sp>
        <p:nvSpPr>
          <p:cNvPr id="50229" name="TextBox 246"/>
          <p:cNvSpPr txBox="1">
            <a:spLocks noChangeArrowheads="1"/>
          </p:cNvSpPr>
          <p:nvPr/>
        </p:nvSpPr>
        <p:spPr bwMode="auto">
          <a:xfrm>
            <a:off x="6553200" y="4076700"/>
            <a:ext cx="2809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50230" name="TextBox 247"/>
          <p:cNvSpPr txBox="1">
            <a:spLocks noChangeArrowheads="1"/>
          </p:cNvSpPr>
          <p:nvPr/>
        </p:nvSpPr>
        <p:spPr bwMode="auto">
          <a:xfrm>
            <a:off x="6553200" y="4352925"/>
            <a:ext cx="2809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3</a:t>
            </a:r>
          </a:p>
        </p:txBody>
      </p:sp>
      <p:sp>
        <p:nvSpPr>
          <p:cNvPr id="50231" name="TextBox 248"/>
          <p:cNvSpPr txBox="1">
            <a:spLocks noChangeArrowheads="1"/>
          </p:cNvSpPr>
          <p:nvPr/>
        </p:nvSpPr>
        <p:spPr bwMode="auto">
          <a:xfrm>
            <a:off x="6553200" y="4616450"/>
            <a:ext cx="2809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4</a:t>
            </a:r>
          </a:p>
        </p:txBody>
      </p:sp>
      <p:sp>
        <p:nvSpPr>
          <p:cNvPr id="50232" name="TextBox 249"/>
          <p:cNvSpPr txBox="1">
            <a:spLocks noChangeArrowheads="1"/>
          </p:cNvSpPr>
          <p:nvPr/>
        </p:nvSpPr>
        <p:spPr bwMode="auto">
          <a:xfrm>
            <a:off x="6543675" y="4872038"/>
            <a:ext cx="2809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5</a:t>
            </a:r>
          </a:p>
        </p:txBody>
      </p:sp>
      <p:sp>
        <p:nvSpPr>
          <p:cNvPr id="50233" name="TextBox 250"/>
          <p:cNvSpPr txBox="1">
            <a:spLocks noChangeArrowheads="1"/>
          </p:cNvSpPr>
          <p:nvPr/>
        </p:nvSpPr>
        <p:spPr bwMode="auto">
          <a:xfrm>
            <a:off x="6538913" y="5143500"/>
            <a:ext cx="28098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6</a:t>
            </a:r>
          </a:p>
        </p:txBody>
      </p:sp>
      <p:sp>
        <p:nvSpPr>
          <p:cNvPr id="50234" name="TextBox 251"/>
          <p:cNvSpPr txBox="1">
            <a:spLocks noChangeArrowheads="1"/>
          </p:cNvSpPr>
          <p:nvPr/>
        </p:nvSpPr>
        <p:spPr bwMode="auto">
          <a:xfrm>
            <a:off x="6543675" y="5402263"/>
            <a:ext cx="2809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7</a:t>
            </a:r>
          </a:p>
        </p:txBody>
      </p:sp>
      <p:sp>
        <p:nvSpPr>
          <p:cNvPr id="50235" name="TextBox 252"/>
          <p:cNvSpPr txBox="1">
            <a:spLocks noChangeArrowheads="1"/>
          </p:cNvSpPr>
          <p:nvPr/>
        </p:nvSpPr>
        <p:spPr bwMode="auto">
          <a:xfrm>
            <a:off x="6540500" y="5665788"/>
            <a:ext cx="2809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8</a:t>
            </a:r>
          </a:p>
        </p:txBody>
      </p:sp>
      <p:sp>
        <p:nvSpPr>
          <p:cNvPr id="50236" name="TextBox 253"/>
          <p:cNvSpPr txBox="1">
            <a:spLocks noChangeArrowheads="1"/>
          </p:cNvSpPr>
          <p:nvPr/>
        </p:nvSpPr>
        <p:spPr bwMode="auto">
          <a:xfrm>
            <a:off x="6451600" y="5937250"/>
            <a:ext cx="5556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9-10</a:t>
            </a:r>
          </a:p>
        </p:txBody>
      </p:sp>
      <p:sp>
        <p:nvSpPr>
          <p:cNvPr id="50237" name="TextBox 254"/>
          <p:cNvSpPr txBox="1">
            <a:spLocks noChangeArrowheads="1"/>
          </p:cNvSpPr>
          <p:nvPr/>
        </p:nvSpPr>
        <p:spPr bwMode="auto">
          <a:xfrm>
            <a:off x="6451600" y="6215063"/>
            <a:ext cx="6524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11-12</a:t>
            </a:r>
          </a:p>
        </p:txBody>
      </p:sp>
      <p:cxnSp>
        <p:nvCxnSpPr>
          <p:cNvPr id="256" name="Straight Connector 255"/>
          <p:cNvCxnSpPr>
            <a:stCxn id="50228" idx="1"/>
          </p:cNvCxnSpPr>
          <p:nvPr/>
        </p:nvCxnSpPr>
        <p:spPr>
          <a:xfrm flipH="1" flipV="1">
            <a:off x="6335713" y="3730625"/>
            <a:ext cx="203200" cy="9525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/>
          <p:cNvCxnSpPr/>
          <p:nvPr/>
        </p:nvCxnSpPr>
        <p:spPr>
          <a:xfrm flipH="1" flipV="1">
            <a:off x="6340475" y="3949700"/>
            <a:ext cx="201613" cy="7938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/>
          <p:nvPr/>
        </p:nvCxnSpPr>
        <p:spPr>
          <a:xfrm flipH="1" flipV="1">
            <a:off x="6350000" y="4192588"/>
            <a:ext cx="203200" cy="9525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/>
          <p:nvPr/>
        </p:nvCxnSpPr>
        <p:spPr>
          <a:xfrm flipH="1" flipV="1">
            <a:off x="6350000" y="4483100"/>
            <a:ext cx="203200" cy="7938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Connector 259"/>
          <p:cNvCxnSpPr/>
          <p:nvPr/>
        </p:nvCxnSpPr>
        <p:spPr>
          <a:xfrm flipH="1" flipV="1">
            <a:off x="6364288" y="5000625"/>
            <a:ext cx="201612" cy="9525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Connector 260"/>
          <p:cNvCxnSpPr/>
          <p:nvPr/>
        </p:nvCxnSpPr>
        <p:spPr>
          <a:xfrm flipH="1" flipV="1">
            <a:off x="6364288" y="5283200"/>
            <a:ext cx="201612" cy="9525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/>
          <p:nvPr/>
        </p:nvCxnSpPr>
        <p:spPr>
          <a:xfrm flipH="1" flipV="1">
            <a:off x="6350000" y="5541963"/>
            <a:ext cx="203200" cy="9525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Connector 262"/>
          <p:cNvCxnSpPr/>
          <p:nvPr/>
        </p:nvCxnSpPr>
        <p:spPr>
          <a:xfrm flipH="1" flipV="1">
            <a:off x="6354763" y="5803900"/>
            <a:ext cx="201612" cy="9525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Straight Connector 263"/>
          <p:cNvCxnSpPr/>
          <p:nvPr/>
        </p:nvCxnSpPr>
        <p:spPr>
          <a:xfrm flipH="1" flipV="1">
            <a:off x="6324600" y="6067425"/>
            <a:ext cx="201613" cy="7938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264"/>
          <p:cNvCxnSpPr/>
          <p:nvPr/>
        </p:nvCxnSpPr>
        <p:spPr>
          <a:xfrm flipH="1" flipV="1">
            <a:off x="6326188" y="6340475"/>
            <a:ext cx="200025" cy="6350"/>
          </a:xfrm>
          <a:prstGeom prst="line">
            <a:avLst/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Connector 266"/>
          <p:cNvCxnSpPr/>
          <p:nvPr/>
        </p:nvCxnSpPr>
        <p:spPr>
          <a:xfrm flipH="1" flipV="1">
            <a:off x="8012113" y="4791075"/>
            <a:ext cx="201612" cy="9525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249" name="TextBox 267"/>
          <p:cNvSpPr txBox="1">
            <a:spLocks noChangeArrowheads="1"/>
          </p:cNvSpPr>
          <p:nvPr/>
        </p:nvSpPr>
        <p:spPr bwMode="auto">
          <a:xfrm>
            <a:off x="8202613" y="3840163"/>
            <a:ext cx="2809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1</a:t>
            </a:r>
          </a:p>
        </p:txBody>
      </p:sp>
      <p:sp>
        <p:nvSpPr>
          <p:cNvPr id="50250" name="TextBox 268"/>
          <p:cNvSpPr txBox="1">
            <a:spLocks noChangeArrowheads="1"/>
          </p:cNvSpPr>
          <p:nvPr/>
        </p:nvSpPr>
        <p:spPr bwMode="auto">
          <a:xfrm>
            <a:off x="8196263" y="3636963"/>
            <a:ext cx="2825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K</a:t>
            </a:r>
          </a:p>
        </p:txBody>
      </p:sp>
      <p:sp>
        <p:nvSpPr>
          <p:cNvPr id="50251" name="TextBox 269"/>
          <p:cNvSpPr txBox="1">
            <a:spLocks noChangeArrowheads="1"/>
          </p:cNvSpPr>
          <p:nvPr/>
        </p:nvSpPr>
        <p:spPr bwMode="auto">
          <a:xfrm>
            <a:off x="8210550" y="4111625"/>
            <a:ext cx="2825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50252" name="TextBox 270"/>
          <p:cNvSpPr txBox="1">
            <a:spLocks noChangeArrowheads="1"/>
          </p:cNvSpPr>
          <p:nvPr/>
        </p:nvSpPr>
        <p:spPr bwMode="auto">
          <a:xfrm>
            <a:off x="8210550" y="4389438"/>
            <a:ext cx="282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3</a:t>
            </a:r>
          </a:p>
        </p:txBody>
      </p:sp>
      <p:sp>
        <p:nvSpPr>
          <p:cNvPr id="50253" name="TextBox 271"/>
          <p:cNvSpPr txBox="1">
            <a:spLocks noChangeArrowheads="1"/>
          </p:cNvSpPr>
          <p:nvPr/>
        </p:nvSpPr>
        <p:spPr bwMode="auto">
          <a:xfrm>
            <a:off x="8210550" y="4652963"/>
            <a:ext cx="282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4</a:t>
            </a:r>
          </a:p>
        </p:txBody>
      </p:sp>
      <p:sp>
        <p:nvSpPr>
          <p:cNvPr id="50254" name="TextBox 272"/>
          <p:cNvSpPr txBox="1">
            <a:spLocks noChangeArrowheads="1"/>
          </p:cNvSpPr>
          <p:nvPr/>
        </p:nvSpPr>
        <p:spPr bwMode="auto">
          <a:xfrm>
            <a:off x="8202613" y="4908550"/>
            <a:ext cx="2809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5</a:t>
            </a:r>
          </a:p>
        </p:txBody>
      </p:sp>
      <p:sp>
        <p:nvSpPr>
          <p:cNvPr id="50255" name="TextBox 273"/>
          <p:cNvSpPr txBox="1">
            <a:spLocks noChangeArrowheads="1"/>
          </p:cNvSpPr>
          <p:nvPr/>
        </p:nvSpPr>
        <p:spPr bwMode="auto">
          <a:xfrm>
            <a:off x="8196263" y="5180013"/>
            <a:ext cx="282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6</a:t>
            </a:r>
          </a:p>
        </p:txBody>
      </p:sp>
      <p:sp>
        <p:nvSpPr>
          <p:cNvPr id="50256" name="TextBox 274"/>
          <p:cNvSpPr txBox="1">
            <a:spLocks noChangeArrowheads="1"/>
          </p:cNvSpPr>
          <p:nvPr/>
        </p:nvSpPr>
        <p:spPr bwMode="auto">
          <a:xfrm>
            <a:off x="8202613" y="5438775"/>
            <a:ext cx="2809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7</a:t>
            </a:r>
          </a:p>
        </p:txBody>
      </p:sp>
      <p:sp>
        <p:nvSpPr>
          <p:cNvPr id="50257" name="TextBox 275"/>
          <p:cNvSpPr txBox="1">
            <a:spLocks noChangeArrowheads="1"/>
          </p:cNvSpPr>
          <p:nvPr/>
        </p:nvSpPr>
        <p:spPr bwMode="auto">
          <a:xfrm>
            <a:off x="8199438" y="5700713"/>
            <a:ext cx="2809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8</a:t>
            </a:r>
          </a:p>
        </p:txBody>
      </p:sp>
      <p:sp>
        <p:nvSpPr>
          <p:cNvPr id="50258" name="TextBox 276"/>
          <p:cNvSpPr txBox="1">
            <a:spLocks noChangeArrowheads="1"/>
          </p:cNvSpPr>
          <p:nvPr/>
        </p:nvSpPr>
        <p:spPr bwMode="auto">
          <a:xfrm>
            <a:off x="8110538" y="5973763"/>
            <a:ext cx="555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9-10</a:t>
            </a:r>
          </a:p>
        </p:txBody>
      </p:sp>
      <p:sp>
        <p:nvSpPr>
          <p:cNvPr id="50259" name="TextBox 277"/>
          <p:cNvSpPr txBox="1">
            <a:spLocks noChangeArrowheads="1"/>
          </p:cNvSpPr>
          <p:nvPr/>
        </p:nvSpPr>
        <p:spPr bwMode="auto">
          <a:xfrm>
            <a:off x="8110538" y="6249988"/>
            <a:ext cx="6524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11-12</a:t>
            </a:r>
          </a:p>
        </p:txBody>
      </p:sp>
      <p:cxnSp>
        <p:nvCxnSpPr>
          <p:cNvPr id="279" name="Straight Connector 278"/>
          <p:cNvCxnSpPr>
            <a:stCxn id="50250" idx="1"/>
          </p:cNvCxnSpPr>
          <p:nvPr/>
        </p:nvCxnSpPr>
        <p:spPr>
          <a:xfrm flipH="1" flipV="1">
            <a:off x="7994650" y="3767138"/>
            <a:ext cx="201613" cy="7937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Straight Connector 279"/>
          <p:cNvCxnSpPr/>
          <p:nvPr/>
        </p:nvCxnSpPr>
        <p:spPr>
          <a:xfrm flipH="1" flipV="1">
            <a:off x="7999413" y="3984625"/>
            <a:ext cx="201612" cy="9525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Straight Connector 280"/>
          <p:cNvCxnSpPr/>
          <p:nvPr/>
        </p:nvCxnSpPr>
        <p:spPr>
          <a:xfrm flipH="1" flipV="1">
            <a:off x="8008938" y="4229100"/>
            <a:ext cx="201612" cy="7938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Connector 281"/>
          <p:cNvCxnSpPr/>
          <p:nvPr/>
        </p:nvCxnSpPr>
        <p:spPr>
          <a:xfrm flipH="1" flipV="1">
            <a:off x="8008938" y="4518025"/>
            <a:ext cx="201612" cy="9525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/>
          <p:nvPr/>
        </p:nvCxnSpPr>
        <p:spPr>
          <a:xfrm flipH="1" flipV="1">
            <a:off x="8023225" y="5037138"/>
            <a:ext cx="201613" cy="9525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Connector 283"/>
          <p:cNvCxnSpPr/>
          <p:nvPr/>
        </p:nvCxnSpPr>
        <p:spPr>
          <a:xfrm flipH="1" flipV="1">
            <a:off x="8023225" y="5319713"/>
            <a:ext cx="201613" cy="9525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Connector 284"/>
          <p:cNvCxnSpPr/>
          <p:nvPr/>
        </p:nvCxnSpPr>
        <p:spPr>
          <a:xfrm flipH="1" flipV="1">
            <a:off x="8008938" y="5576888"/>
            <a:ext cx="201612" cy="9525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Straight Connector 285"/>
          <p:cNvCxnSpPr/>
          <p:nvPr/>
        </p:nvCxnSpPr>
        <p:spPr>
          <a:xfrm flipH="1" flipV="1">
            <a:off x="8012113" y="5840413"/>
            <a:ext cx="203200" cy="7937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Connector 286"/>
          <p:cNvCxnSpPr/>
          <p:nvPr/>
        </p:nvCxnSpPr>
        <p:spPr>
          <a:xfrm flipH="1" flipV="1">
            <a:off x="7981950" y="6102350"/>
            <a:ext cx="203200" cy="9525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Connector 287"/>
          <p:cNvCxnSpPr/>
          <p:nvPr/>
        </p:nvCxnSpPr>
        <p:spPr>
          <a:xfrm flipH="1" flipV="1">
            <a:off x="7985125" y="6375400"/>
            <a:ext cx="200025" cy="6350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270" name="TextBox 320"/>
          <p:cNvSpPr txBox="1">
            <a:spLocks noChangeArrowheads="1"/>
          </p:cNvSpPr>
          <p:nvPr/>
        </p:nvSpPr>
        <p:spPr bwMode="auto">
          <a:xfrm>
            <a:off x="998538" y="3700463"/>
            <a:ext cx="282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K</a:t>
            </a:r>
          </a:p>
        </p:txBody>
      </p:sp>
      <p:grpSp>
        <p:nvGrpSpPr>
          <p:cNvPr id="25" name="Group 339"/>
          <p:cNvGrpSpPr>
            <a:grpSpLocks/>
          </p:cNvGrpSpPr>
          <p:nvPr/>
        </p:nvGrpSpPr>
        <p:grpSpPr bwMode="auto">
          <a:xfrm>
            <a:off x="817563" y="3810000"/>
            <a:ext cx="471487" cy="1447800"/>
            <a:chOff x="241880" y="3810738"/>
            <a:chExt cx="472199" cy="1447478"/>
          </a:xfrm>
        </p:grpSpPr>
        <p:cxnSp>
          <p:nvCxnSpPr>
            <p:cNvPr id="296" name="Straight Connector 295"/>
            <p:cNvCxnSpPr/>
            <p:nvPr/>
          </p:nvCxnSpPr>
          <p:spPr>
            <a:xfrm flipH="1" flipV="1">
              <a:off x="259368" y="4836035"/>
              <a:ext cx="201917" cy="7936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/>
            <p:cNvCxnSpPr/>
            <p:nvPr/>
          </p:nvCxnSpPr>
          <p:spPr>
            <a:xfrm flipH="1" flipV="1">
              <a:off x="241880" y="3810738"/>
              <a:ext cx="201916" cy="9523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flipH="1" flipV="1">
              <a:off x="246649" y="4029764"/>
              <a:ext cx="201917" cy="7936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/>
            <p:cNvCxnSpPr/>
            <p:nvPr/>
          </p:nvCxnSpPr>
          <p:spPr>
            <a:xfrm flipH="1" flipV="1">
              <a:off x="256189" y="4272598"/>
              <a:ext cx="201917" cy="9523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/>
            <p:cNvCxnSpPr/>
            <p:nvPr/>
          </p:nvCxnSpPr>
          <p:spPr>
            <a:xfrm flipH="1" flipV="1">
              <a:off x="256189" y="4563046"/>
              <a:ext cx="201917" cy="7936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/>
            <p:cNvCxnSpPr/>
            <p:nvPr/>
          </p:nvCxnSpPr>
          <p:spPr>
            <a:xfrm flipH="1" flipV="1">
              <a:off x="270498" y="5082043"/>
              <a:ext cx="201916" cy="7935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20" name="TextBox 319"/>
            <p:cNvSpPr txBox="1">
              <a:spLocks noChangeArrowheads="1"/>
            </p:cNvSpPr>
            <p:nvPr/>
          </p:nvSpPr>
          <p:spPr bwMode="auto">
            <a:xfrm>
              <a:off x="424718" y="3934535"/>
              <a:ext cx="283002" cy="276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1</a:t>
              </a:r>
            </a:p>
          </p:txBody>
        </p:sp>
        <p:sp>
          <p:nvSpPr>
            <p:cNvPr id="50321" name="TextBox 321"/>
            <p:cNvSpPr txBox="1">
              <a:spLocks noChangeArrowheads="1"/>
            </p:cNvSpPr>
            <p:nvPr/>
          </p:nvSpPr>
          <p:spPr bwMode="auto">
            <a:xfrm>
              <a:off x="424718" y="4193241"/>
              <a:ext cx="283002" cy="276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2</a:t>
              </a:r>
            </a:p>
          </p:txBody>
        </p:sp>
        <p:sp>
          <p:nvSpPr>
            <p:cNvPr id="50322" name="TextBox 322"/>
            <p:cNvSpPr txBox="1">
              <a:spLocks noChangeArrowheads="1"/>
            </p:cNvSpPr>
            <p:nvPr/>
          </p:nvSpPr>
          <p:spPr bwMode="auto">
            <a:xfrm>
              <a:off x="432668" y="4459882"/>
              <a:ext cx="281411" cy="27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3</a:t>
              </a:r>
            </a:p>
          </p:txBody>
        </p:sp>
        <p:sp>
          <p:nvSpPr>
            <p:cNvPr id="50323" name="TextBox 323"/>
            <p:cNvSpPr txBox="1">
              <a:spLocks noChangeArrowheads="1"/>
            </p:cNvSpPr>
            <p:nvPr/>
          </p:nvSpPr>
          <p:spPr bwMode="auto">
            <a:xfrm>
              <a:off x="431077" y="4732871"/>
              <a:ext cx="281412" cy="27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4</a:t>
              </a:r>
            </a:p>
          </p:txBody>
        </p:sp>
        <p:sp>
          <p:nvSpPr>
            <p:cNvPr id="50324" name="TextBox 324"/>
            <p:cNvSpPr txBox="1">
              <a:spLocks noChangeArrowheads="1"/>
            </p:cNvSpPr>
            <p:nvPr/>
          </p:nvSpPr>
          <p:spPr bwMode="auto">
            <a:xfrm>
              <a:off x="431077" y="4980466"/>
              <a:ext cx="281412" cy="27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5</a:t>
              </a:r>
            </a:p>
          </p:txBody>
        </p:sp>
      </p:grpSp>
      <p:grpSp>
        <p:nvGrpSpPr>
          <p:cNvPr id="28" name="Group 385"/>
          <p:cNvGrpSpPr>
            <a:grpSpLocks/>
          </p:cNvGrpSpPr>
          <p:nvPr/>
        </p:nvGrpSpPr>
        <p:grpSpPr bwMode="auto">
          <a:xfrm>
            <a:off x="817563" y="5251450"/>
            <a:ext cx="779462" cy="1317625"/>
            <a:chOff x="241587" y="5251628"/>
            <a:chExt cx="779896" cy="1318060"/>
          </a:xfrm>
        </p:grpSpPr>
        <p:grpSp>
          <p:nvGrpSpPr>
            <p:cNvPr id="29" name="Group 183"/>
            <p:cNvGrpSpPr>
              <a:grpSpLocks/>
            </p:cNvGrpSpPr>
            <p:nvPr/>
          </p:nvGrpSpPr>
          <p:grpSpPr bwMode="auto">
            <a:xfrm>
              <a:off x="241587" y="6015690"/>
              <a:ext cx="779896" cy="553998"/>
              <a:chOff x="379268" y="6036238"/>
              <a:chExt cx="779896" cy="553998"/>
            </a:xfrm>
          </p:grpSpPr>
          <p:sp>
            <p:nvSpPr>
              <p:cNvPr id="50310" name="TextBox 65"/>
              <p:cNvSpPr txBox="1">
                <a:spLocks noChangeArrowheads="1"/>
              </p:cNvSpPr>
              <p:nvPr/>
            </p:nvSpPr>
            <p:spPr bwMode="auto">
              <a:xfrm>
                <a:off x="506339" y="6036016"/>
                <a:ext cx="555934" cy="2779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defTabSz="914400"/>
                <a:r>
                  <a:rPr lang="en-US" sz="1200" b="1">
                    <a:solidFill>
                      <a:srgbClr val="1E1C11"/>
                    </a:solidFill>
                    <a:latin typeface="Calibri" charset="0"/>
                    <a:ea typeface="ＭＳ Ｐゴシック" charset="-128"/>
                    <a:cs typeface="ＭＳ Ｐゴシック" charset="-128"/>
                  </a:rPr>
                  <a:t>9-10</a:t>
                </a:r>
              </a:p>
            </p:txBody>
          </p:sp>
          <p:sp>
            <p:nvSpPr>
              <p:cNvPr id="50311" name="TextBox 66"/>
              <p:cNvSpPr txBox="1">
                <a:spLocks noChangeArrowheads="1"/>
              </p:cNvSpPr>
              <p:nvPr/>
            </p:nvSpPr>
            <p:spPr bwMode="auto">
              <a:xfrm>
                <a:off x="506339" y="6313920"/>
                <a:ext cx="652825" cy="276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defTabSz="914400"/>
                <a:r>
                  <a:rPr lang="en-US" sz="1200" b="1">
                    <a:solidFill>
                      <a:srgbClr val="1E1C11"/>
                    </a:solidFill>
                    <a:latin typeface="Calibri" charset="0"/>
                    <a:ea typeface="ＭＳ Ｐゴシック" charset="-128"/>
                    <a:cs typeface="ＭＳ Ｐゴシック" charset="-128"/>
                  </a:rPr>
                  <a:t>11-12</a:t>
                </a:r>
              </a:p>
            </p:txBody>
          </p:sp>
          <p:cxnSp>
            <p:nvCxnSpPr>
              <p:cNvPr id="82" name="Straight Connector 81"/>
              <p:cNvCxnSpPr/>
              <p:nvPr/>
            </p:nvCxnSpPr>
            <p:spPr>
              <a:xfrm flipH="1" flipV="1">
                <a:off x="379268" y="6164645"/>
                <a:ext cx="201724" cy="9528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 flipV="1">
                <a:off x="382445" y="6439374"/>
                <a:ext cx="198547" cy="6352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1" name="Straight Connector 310"/>
            <p:cNvCxnSpPr/>
            <p:nvPr/>
          </p:nvCxnSpPr>
          <p:spPr>
            <a:xfrm flipH="1" flipV="1">
              <a:off x="270178" y="5364378"/>
              <a:ext cx="201724" cy="7940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/>
            <p:cNvCxnSpPr/>
            <p:nvPr/>
          </p:nvCxnSpPr>
          <p:spPr>
            <a:xfrm flipH="1" flipV="1">
              <a:off x="255882" y="5621638"/>
              <a:ext cx="201725" cy="9528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/>
            <p:cNvCxnSpPr/>
            <p:nvPr/>
          </p:nvCxnSpPr>
          <p:spPr>
            <a:xfrm flipH="1" flipV="1">
              <a:off x="259059" y="5883662"/>
              <a:ext cx="203313" cy="9528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08" name="TextBox 325"/>
            <p:cNvSpPr txBox="1">
              <a:spLocks noChangeArrowheads="1"/>
            </p:cNvSpPr>
            <p:nvPr/>
          </p:nvSpPr>
          <p:spPr bwMode="auto">
            <a:xfrm>
              <a:off x="425840" y="5251628"/>
              <a:ext cx="281143" cy="276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6</a:t>
              </a:r>
            </a:p>
          </p:txBody>
        </p:sp>
        <p:sp>
          <p:nvSpPr>
            <p:cNvPr id="50309" name="TextBox 326"/>
            <p:cNvSpPr txBox="1">
              <a:spLocks noChangeArrowheads="1"/>
            </p:cNvSpPr>
            <p:nvPr/>
          </p:nvSpPr>
          <p:spPr bwMode="auto">
            <a:xfrm>
              <a:off x="405190" y="5508888"/>
              <a:ext cx="281144" cy="277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defTabSz="914400"/>
              <a:r>
                <a:rPr lang="en-US" sz="1200" b="1">
                  <a:solidFill>
                    <a:srgbClr val="1E1C11"/>
                  </a:solidFill>
                  <a:latin typeface="Calibri" charset="0"/>
                  <a:ea typeface="ＭＳ Ｐゴシック" charset="-128"/>
                  <a:cs typeface="ＭＳ Ｐゴシック" charset="-128"/>
                </a:rPr>
                <a:t>7</a:t>
              </a:r>
            </a:p>
          </p:txBody>
        </p:sp>
      </p:grpSp>
      <p:sp>
        <p:nvSpPr>
          <p:cNvPr id="50273" name="TextBox 327"/>
          <p:cNvSpPr txBox="1">
            <a:spLocks noChangeArrowheads="1"/>
          </p:cNvSpPr>
          <p:nvPr/>
        </p:nvSpPr>
        <p:spPr bwMode="auto">
          <a:xfrm>
            <a:off x="989013" y="5756275"/>
            <a:ext cx="282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8</a:t>
            </a:r>
          </a:p>
        </p:txBody>
      </p:sp>
      <p:cxnSp>
        <p:nvCxnSpPr>
          <p:cNvPr id="335" name="Straight Connector 334"/>
          <p:cNvCxnSpPr/>
          <p:nvPr/>
        </p:nvCxnSpPr>
        <p:spPr>
          <a:xfrm flipH="1" flipV="1">
            <a:off x="2341563" y="5600700"/>
            <a:ext cx="201612" cy="952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6" name="Rounded Rectangle 335"/>
          <p:cNvSpPr/>
          <p:nvPr/>
        </p:nvSpPr>
        <p:spPr>
          <a:xfrm>
            <a:off x="134938" y="2541588"/>
            <a:ext cx="663575" cy="533400"/>
          </a:xfrm>
          <a:prstGeom prst="roundRect">
            <a:avLst/>
          </a:prstGeom>
          <a:solidFill>
            <a:srgbClr val="FFFFCC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rgbClr val="EEECE1">
                    <a:lumMod val="10000"/>
                  </a:srgbClr>
                </a:solidFill>
              </a:rPr>
              <a:t>Found-ational Skills</a:t>
            </a:r>
          </a:p>
        </p:txBody>
      </p:sp>
      <p:cxnSp>
        <p:nvCxnSpPr>
          <p:cNvPr id="337" name="Straight Connector 336"/>
          <p:cNvCxnSpPr>
            <a:endCxn id="26" idx="1"/>
          </p:cNvCxnSpPr>
          <p:nvPr/>
        </p:nvCxnSpPr>
        <p:spPr>
          <a:xfrm flipV="1">
            <a:off x="798513" y="2571750"/>
            <a:ext cx="139700" cy="30163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78"/>
          <p:cNvGrpSpPr>
            <a:grpSpLocks/>
          </p:cNvGrpSpPr>
          <p:nvPr/>
        </p:nvGrpSpPr>
        <p:grpSpPr bwMode="auto">
          <a:xfrm>
            <a:off x="250825" y="3074988"/>
            <a:ext cx="469900" cy="2227262"/>
            <a:chOff x="1694006" y="2997867"/>
            <a:chExt cx="470462" cy="2226498"/>
          </a:xfrm>
        </p:grpSpPr>
        <p:cxnSp>
          <p:nvCxnSpPr>
            <p:cNvPr id="339" name="Straight Connector 338"/>
            <p:cNvCxnSpPr/>
            <p:nvPr/>
          </p:nvCxnSpPr>
          <p:spPr>
            <a:xfrm>
              <a:off x="1711490" y="2997867"/>
              <a:ext cx="20662" cy="2069390"/>
            </a:xfrm>
            <a:prstGeom prst="line">
              <a:avLst/>
            </a:prstGeom>
            <a:ln w="508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40"/>
            <p:cNvGrpSpPr>
              <a:grpSpLocks/>
            </p:cNvGrpSpPr>
            <p:nvPr/>
          </p:nvGrpSpPr>
          <p:grpSpPr bwMode="auto">
            <a:xfrm>
              <a:off x="1694006" y="3776887"/>
              <a:ext cx="470462" cy="1447478"/>
              <a:chOff x="241880" y="3810738"/>
              <a:chExt cx="470462" cy="1447478"/>
            </a:xfrm>
          </p:grpSpPr>
          <p:cxnSp>
            <p:nvCxnSpPr>
              <p:cNvPr id="342" name="Straight Connector 341"/>
              <p:cNvCxnSpPr/>
              <p:nvPr/>
            </p:nvCxnSpPr>
            <p:spPr>
              <a:xfrm flipH="1" flipV="1">
                <a:off x="259364" y="4836086"/>
                <a:ext cx="201853" cy="7935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Straight Connector 342"/>
              <p:cNvCxnSpPr/>
              <p:nvPr/>
            </p:nvCxnSpPr>
            <p:spPr>
              <a:xfrm flipH="1" flipV="1">
                <a:off x="241880" y="3810913"/>
                <a:ext cx="201854" cy="9522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Straight Connector 343"/>
              <p:cNvCxnSpPr/>
              <p:nvPr/>
            </p:nvCxnSpPr>
            <p:spPr>
              <a:xfrm flipH="1" flipV="1">
                <a:off x="246649" y="4029913"/>
                <a:ext cx="201853" cy="7935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/>
              <p:cNvCxnSpPr/>
              <p:nvPr/>
            </p:nvCxnSpPr>
            <p:spPr>
              <a:xfrm flipH="1" flipV="1">
                <a:off x="256185" y="4272717"/>
                <a:ext cx="201853" cy="9522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Straight Connector 345"/>
              <p:cNvCxnSpPr/>
              <p:nvPr/>
            </p:nvCxnSpPr>
            <p:spPr>
              <a:xfrm flipH="1" flipV="1">
                <a:off x="256185" y="4563130"/>
                <a:ext cx="201853" cy="7935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/>
              <p:cNvCxnSpPr/>
              <p:nvPr/>
            </p:nvCxnSpPr>
            <p:spPr>
              <a:xfrm flipH="1" flipV="1">
                <a:off x="270489" y="5082064"/>
                <a:ext cx="201854" cy="7934"/>
              </a:xfrm>
              <a:prstGeom prst="line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299" name="TextBox 347"/>
              <p:cNvSpPr txBox="1">
                <a:spLocks noChangeArrowheads="1"/>
              </p:cNvSpPr>
              <p:nvPr/>
            </p:nvSpPr>
            <p:spPr bwMode="auto">
              <a:xfrm>
                <a:off x="424661" y="3934695"/>
                <a:ext cx="282913" cy="27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defTabSz="914400"/>
                <a:r>
                  <a:rPr lang="en-US" sz="1200" b="1">
                    <a:solidFill>
                      <a:srgbClr val="1E1C11"/>
                    </a:solidFill>
                    <a:latin typeface="Calibri" charset="0"/>
                    <a:ea typeface="ＭＳ Ｐゴシック" charset="-128"/>
                    <a:cs typeface="ＭＳ Ｐゴシック" charset="-128"/>
                  </a:rPr>
                  <a:t>1</a:t>
                </a:r>
              </a:p>
            </p:txBody>
          </p:sp>
          <p:sp>
            <p:nvSpPr>
              <p:cNvPr id="50300" name="TextBox 348"/>
              <p:cNvSpPr txBox="1">
                <a:spLocks noChangeArrowheads="1"/>
              </p:cNvSpPr>
              <p:nvPr/>
            </p:nvSpPr>
            <p:spPr bwMode="auto">
              <a:xfrm>
                <a:off x="424661" y="4193370"/>
                <a:ext cx="282913" cy="27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defTabSz="914400"/>
                <a:r>
                  <a:rPr lang="en-US" sz="1200" b="1">
                    <a:solidFill>
                      <a:srgbClr val="1E1C11"/>
                    </a:solidFill>
                    <a:latin typeface="Calibri" charset="0"/>
                    <a:ea typeface="ＭＳ Ｐゴシック" charset="-128"/>
                    <a:cs typeface="ＭＳ Ｐゴシック" charset="-128"/>
                  </a:rPr>
                  <a:t>2</a:t>
                </a:r>
              </a:p>
            </p:txBody>
          </p:sp>
          <p:sp>
            <p:nvSpPr>
              <p:cNvPr id="50301" name="TextBox 349"/>
              <p:cNvSpPr txBox="1">
                <a:spLocks noChangeArrowheads="1"/>
              </p:cNvSpPr>
              <p:nvPr/>
            </p:nvSpPr>
            <p:spPr bwMode="auto">
              <a:xfrm>
                <a:off x="431019" y="4459978"/>
                <a:ext cx="281323" cy="277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defTabSz="914400"/>
                <a:r>
                  <a:rPr lang="en-US" sz="1200" b="1">
                    <a:solidFill>
                      <a:srgbClr val="1E1C11"/>
                    </a:solidFill>
                    <a:latin typeface="Calibri" charset="0"/>
                    <a:ea typeface="ＭＳ Ｐゴシック" charset="-128"/>
                    <a:cs typeface="ＭＳ Ｐゴシック" charset="-128"/>
                  </a:rPr>
                  <a:t>3</a:t>
                </a:r>
              </a:p>
            </p:txBody>
          </p:sp>
          <p:sp>
            <p:nvSpPr>
              <p:cNvPr id="50302" name="TextBox 350"/>
              <p:cNvSpPr txBox="1">
                <a:spLocks noChangeArrowheads="1"/>
              </p:cNvSpPr>
              <p:nvPr/>
            </p:nvSpPr>
            <p:spPr bwMode="auto">
              <a:xfrm>
                <a:off x="431019" y="4732934"/>
                <a:ext cx="281323" cy="277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defTabSz="914400"/>
                <a:r>
                  <a:rPr lang="en-US" sz="1200" b="1">
                    <a:solidFill>
                      <a:srgbClr val="1E1C11"/>
                    </a:solidFill>
                    <a:latin typeface="Calibri" charset="0"/>
                    <a:ea typeface="ＭＳ Ｐゴシック" charset="-128"/>
                    <a:cs typeface="ＭＳ Ｐゴシック" charset="-128"/>
                  </a:rPr>
                  <a:t>4</a:t>
                </a:r>
              </a:p>
            </p:txBody>
          </p:sp>
          <p:sp>
            <p:nvSpPr>
              <p:cNvPr id="50303" name="TextBox 351"/>
              <p:cNvSpPr txBox="1">
                <a:spLocks noChangeArrowheads="1"/>
              </p:cNvSpPr>
              <p:nvPr/>
            </p:nvSpPr>
            <p:spPr bwMode="auto">
              <a:xfrm>
                <a:off x="431019" y="4980499"/>
                <a:ext cx="281323" cy="277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defTabSz="914400"/>
                <a:r>
                  <a:rPr lang="en-US" sz="1200" b="1">
                    <a:solidFill>
                      <a:srgbClr val="1E1C11"/>
                    </a:solidFill>
                    <a:latin typeface="Calibri" charset="0"/>
                    <a:ea typeface="ＭＳ Ｐゴシック" charset="-128"/>
                    <a:cs typeface="ＭＳ Ｐゴシック" charset="-128"/>
                  </a:rPr>
                  <a:t>5</a:t>
                </a:r>
              </a:p>
            </p:txBody>
          </p:sp>
        </p:grpSp>
      </p:grpSp>
      <p:sp>
        <p:nvSpPr>
          <p:cNvPr id="50278" name="TextBox 365"/>
          <p:cNvSpPr txBox="1">
            <a:spLocks noChangeArrowheads="1"/>
          </p:cNvSpPr>
          <p:nvPr/>
        </p:nvSpPr>
        <p:spPr bwMode="auto">
          <a:xfrm>
            <a:off x="436563" y="3706813"/>
            <a:ext cx="2809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200" b="1">
                <a:solidFill>
                  <a:srgbClr val="1E1C11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K</a:t>
            </a:r>
          </a:p>
        </p:txBody>
      </p:sp>
      <p:sp>
        <p:nvSpPr>
          <p:cNvPr id="50279" name="TextBox 406"/>
          <p:cNvSpPr txBox="1">
            <a:spLocks noChangeArrowheads="1"/>
          </p:cNvSpPr>
          <p:nvPr/>
        </p:nvSpPr>
        <p:spPr bwMode="auto">
          <a:xfrm>
            <a:off x="1916113" y="3695700"/>
            <a:ext cx="14224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→ → → → →</a:t>
            </a:r>
          </a:p>
        </p:txBody>
      </p:sp>
      <p:sp>
        <p:nvSpPr>
          <p:cNvPr id="50280" name="TextBox 407"/>
          <p:cNvSpPr txBox="1">
            <a:spLocks noChangeArrowheads="1"/>
          </p:cNvSpPr>
          <p:nvPr/>
        </p:nvSpPr>
        <p:spPr bwMode="auto">
          <a:xfrm>
            <a:off x="1905000" y="3886200"/>
            <a:ext cx="1422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→ → → → →</a:t>
            </a:r>
          </a:p>
        </p:txBody>
      </p:sp>
      <p:sp>
        <p:nvSpPr>
          <p:cNvPr id="50281" name="TextBox 408"/>
          <p:cNvSpPr txBox="1">
            <a:spLocks noChangeArrowheads="1"/>
          </p:cNvSpPr>
          <p:nvPr/>
        </p:nvSpPr>
        <p:spPr bwMode="auto">
          <a:xfrm>
            <a:off x="1895475" y="4157663"/>
            <a:ext cx="14224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→ → → → →</a:t>
            </a:r>
          </a:p>
        </p:txBody>
      </p:sp>
      <p:sp>
        <p:nvSpPr>
          <p:cNvPr id="50282" name="TextBox 409"/>
          <p:cNvSpPr txBox="1">
            <a:spLocks noChangeArrowheads="1"/>
          </p:cNvSpPr>
          <p:nvPr/>
        </p:nvSpPr>
        <p:spPr bwMode="auto">
          <a:xfrm>
            <a:off x="1916113" y="4973638"/>
            <a:ext cx="14224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→ → → → →</a:t>
            </a:r>
          </a:p>
        </p:txBody>
      </p:sp>
      <p:sp>
        <p:nvSpPr>
          <p:cNvPr id="50283" name="TextBox 410"/>
          <p:cNvSpPr txBox="1">
            <a:spLocks noChangeArrowheads="1"/>
          </p:cNvSpPr>
          <p:nvPr/>
        </p:nvSpPr>
        <p:spPr bwMode="auto">
          <a:xfrm>
            <a:off x="1881188" y="4462463"/>
            <a:ext cx="14224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→ → → → →</a:t>
            </a:r>
          </a:p>
        </p:txBody>
      </p:sp>
      <p:sp>
        <p:nvSpPr>
          <p:cNvPr id="50284" name="TextBox 411"/>
          <p:cNvSpPr txBox="1">
            <a:spLocks noChangeArrowheads="1"/>
          </p:cNvSpPr>
          <p:nvPr/>
        </p:nvSpPr>
        <p:spPr bwMode="auto">
          <a:xfrm>
            <a:off x="1916113" y="4727575"/>
            <a:ext cx="14224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→ → → → →</a:t>
            </a:r>
          </a:p>
        </p:txBody>
      </p:sp>
      <p:sp>
        <p:nvSpPr>
          <p:cNvPr id="50285" name="TextBox 413"/>
          <p:cNvSpPr txBox="1">
            <a:spLocks noChangeArrowheads="1"/>
          </p:cNvSpPr>
          <p:nvPr/>
        </p:nvSpPr>
        <p:spPr bwMode="auto">
          <a:xfrm>
            <a:off x="4383088" y="3656013"/>
            <a:ext cx="9826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</a:t>
            </a:r>
          </a:p>
        </p:txBody>
      </p:sp>
      <p:sp>
        <p:nvSpPr>
          <p:cNvPr id="50286" name="TextBox 414"/>
          <p:cNvSpPr txBox="1">
            <a:spLocks noChangeArrowheads="1"/>
          </p:cNvSpPr>
          <p:nvPr/>
        </p:nvSpPr>
        <p:spPr bwMode="auto">
          <a:xfrm>
            <a:off x="4365625" y="3871913"/>
            <a:ext cx="9842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</a:t>
            </a:r>
          </a:p>
        </p:txBody>
      </p:sp>
      <p:sp>
        <p:nvSpPr>
          <p:cNvPr id="50287" name="TextBox 415"/>
          <p:cNvSpPr txBox="1">
            <a:spLocks noChangeArrowheads="1"/>
          </p:cNvSpPr>
          <p:nvPr/>
        </p:nvSpPr>
        <p:spPr bwMode="auto">
          <a:xfrm>
            <a:off x="4367213" y="4125913"/>
            <a:ext cx="9826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</a:t>
            </a:r>
          </a:p>
        </p:txBody>
      </p:sp>
      <p:sp>
        <p:nvSpPr>
          <p:cNvPr id="50288" name="TextBox 416"/>
          <p:cNvSpPr txBox="1">
            <a:spLocks noChangeArrowheads="1"/>
          </p:cNvSpPr>
          <p:nvPr/>
        </p:nvSpPr>
        <p:spPr bwMode="auto">
          <a:xfrm>
            <a:off x="4367213" y="4408488"/>
            <a:ext cx="98266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</a:t>
            </a:r>
          </a:p>
        </p:txBody>
      </p:sp>
      <p:sp>
        <p:nvSpPr>
          <p:cNvPr id="50289" name="TextBox 417"/>
          <p:cNvSpPr txBox="1">
            <a:spLocks noChangeArrowheads="1"/>
          </p:cNvSpPr>
          <p:nvPr/>
        </p:nvSpPr>
        <p:spPr bwMode="auto">
          <a:xfrm>
            <a:off x="4367213" y="4660900"/>
            <a:ext cx="9826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</a:t>
            </a:r>
          </a:p>
        </p:txBody>
      </p:sp>
      <p:sp>
        <p:nvSpPr>
          <p:cNvPr id="50290" name="TextBox 418"/>
          <p:cNvSpPr txBox="1">
            <a:spLocks noChangeArrowheads="1"/>
          </p:cNvSpPr>
          <p:nvPr/>
        </p:nvSpPr>
        <p:spPr bwMode="auto">
          <a:xfrm>
            <a:off x="4367213" y="4916488"/>
            <a:ext cx="9826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→ → → → → →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 idx="4294967295"/>
          </p:nvPr>
        </p:nvSpPr>
        <p:spPr>
          <a:solidFill>
            <a:srgbClr val="B00B00"/>
          </a:solidFill>
        </p:spPr>
        <p:txBody>
          <a:bodyPr lIns="91437" tIns="45717" rIns="91437" bIns="45717"/>
          <a:lstStyle/>
          <a:p>
            <a:r>
              <a:rPr lang="en-US" sz="3600" b="1">
                <a:solidFill>
                  <a:srgbClr val="FFFFFF"/>
                </a:solidFill>
              </a:rPr>
              <a:t>Increasing Sophistication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685800" y="2870200"/>
            <a:ext cx="3822700" cy="715963"/>
          </a:xfrm>
        </p:spPr>
        <p:txBody>
          <a:bodyPr lIns="91437" tIns="45717" rIns="91437" bIns="45717" anchor="ctr"/>
          <a:lstStyle/>
          <a:p>
            <a:pPr marL="0" indent="0" algn="ctr">
              <a:buFont typeface="Symbol" charset="2"/>
              <a:buNone/>
            </a:pPr>
            <a:r>
              <a:rPr lang="en-US" sz="2400">
                <a:solidFill>
                  <a:schemeClr val="tx2"/>
                </a:solidFill>
              </a:rPr>
              <a:t>Kindergarten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3733800"/>
            <a:ext cx="4114800" cy="2697163"/>
          </a:xfrm>
        </p:spPr>
        <p:txBody>
          <a:bodyPr lIns="91437" tIns="45717" rIns="91437" bIns="45717"/>
          <a:lstStyle/>
          <a:p>
            <a:pPr marL="0" indent="0">
              <a:buFont typeface="Symbol" charset="2"/>
              <a:buNone/>
            </a:pPr>
            <a:r>
              <a:rPr lang="en-US" sz="2000" b="1" u="sng"/>
              <a:t>Integration of Knowledge and Ideas</a:t>
            </a:r>
          </a:p>
          <a:p>
            <a:pPr marL="0" indent="0">
              <a:buFont typeface="Symbol" charset="2"/>
              <a:buNone/>
            </a:pPr>
            <a:endParaRPr lang="en-US" sz="2000" b="1" u="sng"/>
          </a:p>
          <a:p>
            <a:pPr marL="0" indent="0">
              <a:buFont typeface="Symbol" charset="2"/>
              <a:buChar char=""/>
            </a:pPr>
            <a:r>
              <a:rPr lang="en-US" sz="2000"/>
              <a:t>9. Compare and contrast the most important points and key details presented in two texts on the same topic.</a:t>
            </a:r>
            <a:endParaRPr lang="en-US" sz="2000" b="1" u="sn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8200" y="2870200"/>
            <a:ext cx="3822700" cy="715963"/>
          </a:xfrm>
        </p:spPr>
        <p:txBody>
          <a:bodyPr lIns="91437" tIns="45717" rIns="91437" bIns="45717" anchor="ctr"/>
          <a:lstStyle/>
          <a:p>
            <a:pPr marL="0" indent="0" algn="ctr">
              <a:buFont typeface="Symbol" charset="2"/>
              <a:buNone/>
            </a:pPr>
            <a:r>
              <a:rPr lang="en-US" sz="2400">
                <a:solidFill>
                  <a:schemeClr val="tx2"/>
                </a:solidFill>
              </a:rPr>
              <a:t>Grades 11-CCR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572000" y="3733800"/>
            <a:ext cx="4343400" cy="2697163"/>
          </a:xfrm>
        </p:spPr>
        <p:txBody>
          <a:bodyPr lIns="91437" tIns="45717" rIns="91437" bIns="45717"/>
          <a:lstStyle/>
          <a:p>
            <a:pPr marL="0" indent="0">
              <a:lnSpc>
                <a:spcPct val="90000"/>
              </a:lnSpc>
              <a:buFont typeface="Symbol" charset="2"/>
              <a:buNone/>
            </a:pPr>
            <a:r>
              <a:rPr lang="en-US" sz="2000" b="1" u="sng"/>
              <a:t>Integration of Knowledge and Ideas</a:t>
            </a:r>
          </a:p>
          <a:p>
            <a:pPr marL="0" indent="0">
              <a:lnSpc>
                <a:spcPct val="90000"/>
              </a:lnSpc>
              <a:buFont typeface="Symbol" charset="2"/>
              <a:buChar char=""/>
            </a:pPr>
            <a:endParaRPr lang="en-US" sz="2000"/>
          </a:p>
          <a:p>
            <a:pPr marL="0" indent="0">
              <a:lnSpc>
                <a:spcPct val="90000"/>
              </a:lnSpc>
              <a:buFont typeface="Symbol" charset="2"/>
              <a:buChar char=""/>
            </a:pPr>
            <a:r>
              <a:rPr lang="en-US" sz="2000"/>
              <a:t>9. Integrate information from diverse sources, both primary and secondary, into a coherent understanding of an idea or event, noting discrepancies among sources.</a:t>
            </a:r>
          </a:p>
          <a:p>
            <a:pPr marL="0" indent="0">
              <a:lnSpc>
                <a:spcPct val="90000"/>
              </a:lnSpc>
              <a:buFont typeface="Symbol" charset="2"/>
              <a:buChar char=""/>
            </a:pPr>
            <a:endParaRPr lang="en-US" sz="2000"/>
          </a:p>
        </p:txBody>
      </p:sp>
      <p:sp>
        <p:nvSpPr>
          <p:cNvPr id="51207" name="TextBox 6"/>
          <p:cNvSpPr txBox="1">
            <a:spLocks noChangeArrowheads="1"/>
          </p:cNvSpPr>
          <p:nvPr/>
        </p:nvSpPr>
        <p:spPr bwMode="auto">
          <a:xfrm>
            <a:off x="228600" y="2133600"/>
            <a:ext cx="868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Palatino Linotype" pitchFamily="18" charset="0"/>
                <a:ea typeface="ＭＳ Ｐゴシック" charset="-128"/>
                <a:cs typeface="ＭＳ Ｐゴシック" charset="-128"/>
              </a:rPr>
              <a:t>Reading Anchor Standard #9  Integration of Knowledge and Ideas</a:t>
            </a:r>
          </a:p>
          <a:p>
            <a:pPr algn="ctr"/>
            <a:r>
              <a:rPr lang="en-US" b="1">
                <a:solidFill>
                  <a:srgbClr val="262673"/>
                </a:solidFill>
                <a:latin typeface="Palatino Linotype" pitchFamily="18" charset="0"/>
                <a:ea typeface="ＭＳ Ｐゴシック" charset="-128"/>
                <a:cs typeface="ＭＳ Ｐゴシック" charset="-128"/>
              </a:rPr>
              <a:t>Analyze how two or more texts address similar themes or topics in order to build knowledge or to compare the approaches the authors take.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FB5FEA93-A2C9-0E4B-B10B-3E7FA887DA30}" type="slidenum">
              <a:rPr lang="en-US" sz="1400">
                <a:solidFill>
                  <a:srgbClr val="000000"/>
                </a:solidFill>
              </a:rPr>
              <a:pPr defTabSz="455613"/>
              <a:t>12</a:t>
            </a:fld>
            <a:endParaRPr lang="en-US" sz="1400">
              <a:solidFill>
                <a:srgbClr val="000000"/>
              </a:solidFill>
            </a:endParaRPr>
          </a:p>
        </p:txBody>
      </p:sp>
      <p:pic>
        <p:nvPicPr>
          <p:cNvPr id="5222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0400"/>
            <a:ext cx="91440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Box 3"/>
          <p:cNvSpPr txBox="1">
            <a:spLocks noChangeArrowheads="1"/>
          </p:cNvSpPr>
          <p:nvPr/>
        </p:nvSpPr>
        <p:spPr bwMode="auto">
          <a:xfrm>
            <a:off x="1089025" y="95250"/>
            <a:ext cx="7388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800" b="1">
                <a:solidFill>
                  <a:srgbClr val="B00B00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English Language Arts and Literary Shifts</a:t>
            </a:r>
          </a:p>
        </p:txBody>
      </p:sp>
      <p:sp>
        <p:nvSpPr>
          <p:cNvPr id="52229" name="TextBox 4"/>
          <p:cNvSpPr txBox="1">
            <a:spLocks noChangeArrowheads="1"/>
          </p:cNvSpPr>
          <p:nvPr/>
        </p:nvSpPr>
        <p:spPr bwMode="auto">
          <a:xfrm>
            <a:off x="7010400" y="6486525"/>
            <a:ext cx="19065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Palatino Linotype" pitchFamily="18" charset="0"/>
                <a:ea typeface="ＭＳ Ｐゴシック" charset="-128"/>
                <a:cs typeface="ＭＳ Ｐゴシック" charset="-128"/>
              </a:rPr>
              <a:t>Engageny.org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166813"/>
            <a:ext cx="7772400" cy="1423987"/>
          </a:xfrm>
        </p:spPr>
        <p:txBody>
          <a:bodyPr/>
          <a:lstStyle/>
          <a:p>
            <a:pPr eaLnBrk="1" hangingPunct="1"/>
            <a:r>
              <a:rPr lang="en-US"/>
              <a:t>Shift 1</a:t>
            </a:r>
          </a:p>
        </p:txBody>
      </p:sp>
      <p:sp>
        <p:nvSpPr>
          <p:cNvPr id="53251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2389188"/>
            <a:ext cx="6400800" cy="316547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5400"/>
              <a:t>Balancing Literature and Informational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 idx="4294967295"/>
          </p:nvPr>
        </p:nvSpPr>
        <p:spPr>
          <a:xfrm>
            <a:off x="0" y="-38100"/>
            <a:ext cx="9144000" cy="1143000"/>
          </a:xfrm>
        </p:spPr>
        <p:txBody>
          <a:bodyPr/>
          <a:lstStyle/>
          <a:p>
            <a:r>
              <a:rPr lang="en-US" sz="3600" b="1"/>
              <a:t>Literary/Informational Text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457200" y="1104900"/>
          <a:ext cx="8229600" cy="5027613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6699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Literature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Literature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Literature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Informational Text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704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Stories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Drama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Poetry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Literary Nonfiction and Historical, Scientific, and Technical Texts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26527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Includes children’s adventure stories, folktales, legends, fables, fantasy, realistic fiction, and myth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Includes staged dialogue and brief familiar scenes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Includes nursery rhymes and the subgenres of the narrative poem, limerick, and free verse poem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Includes biographies and autobiographies; books about history, social studies, science, and the arts; technical texts, including directions, forms, and information displayed in graphs, charts, or maps; and digital sources on a range of topics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 idx="4294967295"/>
          </p:nvPr>
        </p:nvSpPr>
        <p:spPr>
          <a:xfrm>
            <a:off x="693738" y="274638"/>
            <a:ext cx="7688262" cy="1143000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990000"/>
                </a:solidFill>
              </a:rPr>
              <a:t>Reading Framework for NAEP 2009</a:t>
            </a:r>
          </a:p>
        </p:txBody>
      </p:sp>
      <p:graphicFrame>
        <p:nvGraphicFramePr>
          <p:cNvPr id="271385" name="Group 25"/>
          <p:cNvGraphicFramePr>
            <a:graphicFrameLocks noGrp="1"/>
          </p:cNvGraphicFramePr>
          <p:nvPr>
            <p:ph idx="4294967295"/>
          </p:nvPr>
        </p:nvGraphicFramePr>
        <p:xfrm>
          <a:off x="609600" y="2336800"/>
          <a:ext cx="7899400" cy="1463040"/>
        </p:xfrm>
        <a:graphic>
          <a:graphicData uri="http://schemas.openxmlformats.org/drawingml/2006/table">
            <a:tbl>
              <a:tblPr/>
              <a:tblGrid>
                <a:gridCol w="2633663"/>
                <a:gridCol w="2632075"/>
                <a:gridCol w="2633662"/>
              </a:tblGrid>
              <a:tr h="1301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Grade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Literary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    Informational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 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   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   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     55%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    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          70%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4E77492D-F767-FD41-86C3-AB5D349A59DC}" type="slidenum">
              <a:rPr lang="en-US" sz="1400">
                <a:solidFill>
                  <a:srgbClr val="000000"/>
                </a:solidFill>
              </a:rPr>
              <a:pPr defTabSz="455613"/>
              <a:t>16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56323" name="Title 4"/>
          <p:cNvSpPr>
            <a:spLocks noGrp="1"/>
          </p:cNvSpPr>
          <p:nvPr>
            <p:ph type="title" idx="4294967295"/>
          </p:nvPr>
        </p:nvSpPr>
        <p:spPr>
          <a:xfrm>
            <a:off x="0" y="244475"/>
            <a:ext cx="9144000" cy="1143000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200" b="1">
                <a:solidFill>
                  <a:schemeClr val="bg1"/>
                </a:solidFill>
              </a:rPr>
              <a:t>Reading College and Career Readiness Anchor Standards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8983663" cy="4525963"/>
          </a:xfrm>
        </p:spPr>
        <p:txBody>
          <a:bodyPr lIns="91437" tIns="45717" rIns="91437" bIns="45717"/>
          <a:lstStyle/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/>
              <a:t>Key Ideas and Details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400" b="1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/>
              <a:t>	1. Read closely to determine what the text says explicitly and to make </a:t>
            </a:r>
            <a:r>
              <a:rPr lang="en-US" sz="2400" b="1">
                <a:solidFill>
                  <a:schemeClr val="tx2"/>
                </a:solidFill>
              </a:rPr>
              <a:t>logical inferences</a:t>
            </a:r>
            <a:r>
              <a:rPr lang="en-US" sz="2400" b="1"/>
              <a:t> from it; </a:t>
            </a:r>
            <a:r>
              <a:rPr lang="en-US" sz="2400" b="1">
                <a:solidFill>
                  <a:schemeClr val="tx2"/>
                </a:solidFill>
              </a:rPr>
              <a:t>cite specific textual evidence </a:t>
            </a:r>
            <a:r>
              <a:rPr lang="en-US" sz="2400" b="1"/>
              <a:t>when writing or speaking to support conclusions drawn from the text.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400" b="1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/>
              <a:t>	2. Determine central ideas or themes of a text and </a:t>
            </a:r>
            <a:r>
              <a:rPr lang="en-US" sz="2400" b="1">
                <a:solidFill>
                  <a:schemeClr val="tx2"/>
                </a:solidFill>
              </a:rPr>
              <a:t>analyze</a:t>
            </a:r>
            <a:r>
              <a:rPr lang="en-US" sz="2400" b="1"/>
              <a:t> their development; summarize the key supporting details and ideas.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400" b="1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/>
              <a:t>	3. </a:t>
            </a:r>
            <a:r>
              <a:rPr lang="en-US" sz="2400" b="1">
                <a:solidFill>
                  <a:schemeClr val="tx2"/>
                </a:solidFill>
              </a:rPr>
              <a:t>Analyze </a:t>
            </a:r>
            <a:r>
              <a:rPr lang="en-US" sz="2400" b="1"/>
              <a:t>how and why individuals, events, and ideas develop and interact over the course of a text.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 idx="4294967295"/>
          </p:nvPr>
        </p:nvSpPr>
        <p:spPr>
          <a:solidFill>
            <a:schemeClr val="tx2"/>
          </a:solidFill>
        </p:spPr>
        <p:txBody>
          <a:bodyPr lIns="91437" tIns="45717" rIns="91437" bIns="45717">
            <a:normAutofit fontScale="90000"/>
          </a:bodyPr>
          <a:lstStyle/>
          <a:p>
            <a:pPr eaLnBrk="1" hangingPunct="1"/>
            <a:r>
              <a:rPr lang="en-US" sz="3600" b="1">
                <a:solidFill>
                  <a:schemeClr val="bg1"/>
                </a:solidFill>
              </a:rPr>
              <a:t>Reading College and Career Readiness Anchor Standards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828800"/>
            <a:ext cx="8229600" cy="4297363"/>
          </a:xfrm>
        </p:spPr>
        <p:txBody>
          <a:bodyPr lIns="91437" tIns="45717" rIns="91437" bIns="45717">
            <a:normAutofit lnSpcReduction="10000"/>
          </a:bodyPr>
          <a:lstStyle/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600" b="1"/>
              <a:t>Craft and Structure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700" b="1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100" b="1"/>
              <a:t>4. </a:t>
            </a:r>
            <a:r>
              <a:rPr lang="en-US" sz="2400" b="1"/>
              <a:t>Interpret words and phrases as they are used in a text, including determining </a:t>
            </a:r>
            <a:r>
              <a:rPr lang="en-US" sz="2400" b="1">
                <a:solidFill>
                  <a:schemeClr val="tx2"/>
                </a:solidFill>
              </a:rPr>
              <a:t>technical, connotative, and figurative </a:t>
            </a:r>
            <a:r>
              <a:rPr lang="en-US" sz="2400" b="1"/>
              <a:t>meanings, and analyze how specific word choices shape meaning or tone.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400" b="1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/>
              <a:t>5. </a:t>
            </a:r>
            <a:r>
              <a:rPr lang="en-US" sz="2400" b="1">
                <a:solidFill>
                  <a:schemeClr val="tx2"/>
                </a:solidFill>
              </a:rPr>
              <a:t>Analyze the structure of texts</a:t>
            </a:r>
            <a:r>
              <a:rPr lang="en-US" sz="2400" b="1"/>
              <a:t>, including how specific sentences, paragraphs, and larger portions of the text (e.g., a section, chapter, scene, or stanza) relate to each other and the whole.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400" b="1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b="1"/>
              <a:t>6. Assess how point of view or purpose shapes the content and style of a text.</a:t>
            </a:r>
          </a:p>
        </p:txBody>
      </p:sp>
      <p:sp>
        <p:nvSpPr>
          <p:cNvPr id="275459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7491ECE6-8E0E-6E43-94FC-3307D41E6989}" type="slidenum">
              <a:rPr lang="en-US" sz="1400">
                <a:solidFill>
                  <a:srgbClr val="000000"/>
                </a:solidFill>
              </a:rPr>
              <a:pPr defTabSz="455613"/>
              <a:t>17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1344613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600" b="1">
                <a:solidFill>
                  <a:schemeClr val="bg1"/>
                </a:solidFill>
              </a:rPr>
              <a:t>Reading College and Career Readiness Anchor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1613" y="1801813"/>
            <a:ext cx="8686800" cy="3835400"/>
          </a:xfrm>
        </p:spPr>
        <p:txBody>
          <a:bodyPr lIns="91437" tIns="45717" rIns="91437" bIns="45717">
            <a:normAutofit fontScale="92500"/>
          </a:bodyPr>
          <a:lstStyle/>
          <a:p>
            <a:pPr marL="363538" indent="-280988" eaLnBrk="1" hangingPunct="1">
              <a:buFont typeface="Arial" charset="0"/>
              <a:buNone/>
            </a:pPr>
            <a:r>
              <a:rPr lang="en-US" sz="2400" b="1"/>
              <a:t>Integration of Knowledge and Ideas</a:t>
            </a:r>
          </a:p>
          <a:p>
            <a:pPr marL="363538" indent="-280988" eaLnBrk="1" hangingPunct="1"/>
            <a:endParaRPr lang="en-US" sz="2400" b="1"/>
          </a:p>
          <a:p>
            <a:pPr marL="363538" indent="-280988" eaLnBrk="1" hangingPunct="1">
              <a:buFont typeface="Arial" charset="0"/>
              <a:buNone/>
            </a:pPr>
            <a:r>
              <a:rPr lang="en-US" sz="2400" b="1"/>
              <a:t>7. </a:t>
            </a:r>
            <a:r>
              <a:rPr lang="en-US" sz="2400" b="1">
                <a:solidFill>
                  <a:schemeClr val="tx2"/>
                </a:solidFill>
              </a:rPr>
              <a:t>Integrate and evaluate </a:t>
            </a:r>
            <a:r>
              <a:rPr lang="en-US" sz="2400" b="1"/>
              <a:t>content presented </a:t>
            </a:r>
            <a:r>
              <a:rPr lang="en-US" sz="2400" b="1">
                <a:solidFill>
                  <a:schemeClr val="tx2"/>
                </a:solidFill>
              </a:rPr>
              <a:t>in diverse media and formats</a:t>
            </a:r>
            <a:r>
              <a:rPr lang="en-US" sz="2400" b="1"/>
              <a:t>, including visually and quantitatively, as well as in words.</a:t>
            </a:r>
          </a:p>
          <a:p>
            <a:pPr marL="363538" indent="-280988" eaLnBrk="1" hangingPunct="1">
              <a:buFont typeface="Arial" charset="0"/>
              <a:buNone/>
            </a:pPr>
            <a:r>
              <a:rPr lang="en-US" sz="2400" b="1"/>
              <a:t>*8. </a:t>
            </a:r>
            <a:r>
              <a:rPr lang="en-US" sz="2400" b="1">
                <a:solidFill>
                  <a:schemeClr val="tx2"/>
                </a:solidFill>
              </a:rPr>
              <a:t>Delineate and evaluate</a:t>
            </a:r>
            <a:r>
              <a:rPr lang="en-US" sz="2400" b="1"/>
              <a:t> the argument and specific claims in a text, including the validity of the reasoning as well as the relevance and sufficiency of the evidence.</a:t>
            </a:r>
          </a:p>
          <a:p>
            <a:pPr marL="363538" indent="-280988" eaLnBrk="1" hangingPunct="1">
              <a:buFont typeface="Arial" charset="0"/>
              <a:buNone/>
            </a:pPr>
            <a:r>
              <a:rPr lang="en-US" sz="2400" b="1"/>
              <a:t>9.  </a:t>
            </a:r>
            <a:r>
              <a:rPr lang="en-US" sz="2400" b="1">
                <a:solidFill>
                  <a:schemeClr val="tx2"/>
                </a:solidFill>
              </a:rPr>
              <a:t>Analyze how two or more texts address similar themes </a:t>
            </a:r>
            <a:r>
              <a:rPr lang="en-US" sz="2400" b="1"/>
              <a:t>or topics in order to build knowledge or to compare the approaches the authors take.</a:t>
            </a:r>
          </a:p>
        </p:txBody>
      </p:sp>
      <p:sp>
        <p:nvSpPr>
          <p:cNvPr id="27648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3DA5E13B-59AA-1447-90C7-CDD2F39BB7C3}" type="slidenum">
              <a:rPr lang="en-US" sz="1400">
                <a:solidFill>
                  <a:srgbClr val="000000"/>
                </a:solidFill>
              </a:rPr>
              <a:pPr defTabSz="455613"/>
              <a:t>18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673100"/>
            <a:ext cx="7772400" cy="1633538"/>
          </a:xfrm>
        </p:spPr>
        <p:txBody>
          <a:bodyPr/>
          <a:lstStyle/>
          <a:p>
            <a:pPr eaLnBrk="1" hangingPunct="1"/>
            <a:r>
              <a:rPr lang="en-US"/>
              <a:t>Shift #2</a:t>
            </a:r>
          </a:p>
        </p:txBody>
      </p:sp>
      <p:sp>
        <p:nvSpPr>
          <p:cNvPr id="59395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2117725"/>
            <a:ext cx="6400800" cy="3436938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5400"/>
              <a:t>Building Knowledge in the Disciplines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73163"/>
          </a:xfrm>
        </p:spPr>
        <p:txBody>
          <a:bodyPr lIns="91437" tIns="45717" rIns="91437" bIns="45717"/>
          <a:lstStyle/>
          <a:p>
            <a:r>
              <a:rPr lang="en-US" sz="3600" b="1"/>
              <a:t>Common Core State Standards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idx="4294967295"/>
          </p:nvPr>
        </p:nvSpPr>
        <p:spPr>
          <a:xfrm>
            <a:off x="111125" y="1173163"/>
            <a:ext cx="3587750" cy="4835525"/>
          </a:xfrm>
        </p:spPr>
        <p:txBody>
          <a:bodyPr lIns="91437" tIns="45717" rIns="91437" bIns="45717"/>
          <a:lstStyle/>
          <a:p>
            <a:pPr marL="347663" indent="-347663" eaLnBrk="1" hangingPunct="1">
              <a:spcBef>
                <a:spcPts val="600"/>
              </a:spcBef>
            </a:pPr>
            <a:r>
              <a:rPr lang="en-US" sz="2400">
                <a:ea typeface="Cambria" charset="0"/>
                <a:cs typeface="Times New Roman" charset="0"/>
              </a:rPr>
              <a:t>Define the knowledge and skills students need for college and career</a:t>
            </a:r>
          </a:p>
          <a:p>
            <a:pPr marL="347663" indent="-347663" eaLnBrk="1" hangingPunct="1">
              <a:spcBef>
                <a:spcPts val="600"/>
              </a:spcBef>
            </a:pPr>
            <a:r>
              <a:rPr lang="en-US" sz="2400">
                <a:ea typeface="Cambria" charset="0"/>
                <a:cs typeface="Times New Roman" charset="0"/>
              </a:rPr>
              <a:t>Developed voluntarily and cooperatively by states; 46 states and DC have adopted</a:t>
            </a:r>
          </a:p>
          <a:p>
            <a:pPr marL="347663" indent="-347663" eaLnBrk="1" hangingPunct="1">
              <a:spcBef>
                <a:spcPts val="600"/>
              </a:spcBef>
            </a:pPr>
            <a:r>
              <a:rPr lang="en-US" sz="2400">
                <a:ea typeface="Cambria" charset="0"/>
                <a:cs typeface="Times New Roman" charset="0"/>
              </a:rPr>
              <a:t>Provide clear, consistent standards in English language arts/Literacy and mathematics</a:t>
            </a: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4603750" y="6210300"/>
            <a:ext cx="27384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latin typeface="Georgia" charset="0"/>
                <a:ea typeface="ＭＳ Ｐゴシック" charset="-128"/>
                <a:cs typeface="ＭＳ Ｐゴシック" charset="-128"/>
              </a:rPr>
              <a:t>Source: www.corestandards.org</a:t>
            </a:r>
            <a:endParaRPr lang="en-US" sz="1200">
              <a:solidFill>
                <a:srgbClr val="000000"/>
              </a:solidFill>
              <a:latin typeface="Georgia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8063" y="1836738"/>
            <a:ext cx="555625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 idx="4294967295"/>
          </p:nvPr>
        </p:nvSpPr>
        <p:spPr/>
        <p:txBody>
          <a:bodyPr lIns="91437" tIns="45717" rIns="91437" bIns="45717"/>
          <a:lstStyle/>
          <a:p>
            <a:pPr eaLnBrk="1" hangingPunct="1"/>
            <a:r>
              <a:rPr lang="en-US" sz="2400" b="1">
                <a:solidFill>
                  <a:srgbClr val="006193"/>
                </a:solidFill>
              </a:rPr>
              <a:t>Shared Responsibility for </a:t>
            </a:r>
            <a:br>
              <a:rPr lang="en-US" sz="2400" b="1">
                <a:solidFill>
                  <a:srgbClr val="006193"/>
                </a:solidFill>
              </a:rPr>
            </a:br>
            <a:r>
              <a:rPr lang="en-US" sz="2400" b="1">
                <a:solidFill>
                  <a:srgbClr val="006193"/>
                </a:solidFill>
              </a:rPr>
              <a:t>Students</a:t>
            </a:r>
            <a:r>
              <a:rPr lang="ja-JP" altLang="en-US" sz="2400" b="1">
                <a:solidFill>
                  <a:srgbClr val="006193"/>
                </a:solidFill>
              </a:rPr>
              <a:t>’</a:t>
            </a:r>
            <a:r>
              <a:rPr lang="en-US" sz="2400" b="1">
                <a:solidFill>
                  <a:srgbClr val="006193"/>
                </a:solidFill>
              </a:rPr>
              <a:t> Literacy Development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229600" cy="4678363"/>
          </a:xfrm>
        </p:spPr>
        <p:txBody>
          <a:bodyPr lIns="91437" tIns="45717" rIns="91437" bIns="45717"/>
          <a:lstStyle/>
          <a:p>
            <a:pPr eaLnBrk="1" hangingPunct="1">
              <a:lnSpc>
                <a:spcPct val="80000"/>
              </a:lnSpc>
            </a:pPr>
            <a:r>
              <a:rPr lang="ja-JP" altLang="en-US" sz="2400"/>
              <a:t>“</a:t>
            </a:r>
            <a:r>
              <a:rPr lang="en-US" sz="2400"/>
              <a:t>The Standards insist that instruction in reading, speaking, listening, and language be a shared responsibility within the school</a:t>
            </a:r>
            <a:r>
              <a:rPr lang="ja-JP" altLang="en-US" sz="2400"/>
              <a:t>”</a:t>
            </a:r>
            <a:r>
              <a:rPr lang="en-US" sz="2400"/>
              <a:t> (p. 4).</a:t>
            </a:r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r>
              <a:rPr lang="ja-JP" altLang="en-US" sz="2400"/>
              <a:t>“</a:t>
            </a:r>
            <a:r>
              <a:rPr lang="en-US" sz="2400"/>
              <a:t>This division reflects the unique time-honored place of ELA teachers in developing students</a:t>
            </a:r>
            <a:r>
              <a:rPr lang="ja-JP" altLang="en-US" sz="2400"/>
              <a:t>’</a:t>
            </a:r>
            <a:r>
              <a:rPr lang="en-US" sz="2400"/>
              <a:t> literacy skills while at the same time recognizing that teachers in other areas must have a role in this development as well</a:t>
            </a:r>
            <a:r>
              <a:rPr lang="ja-JP" altLang="en-US" sz="2400"/>
              <a:t>”</a:t>
            </a:r>
            <a:r>
              <a:rPr lang="en-US" sz="2400"/>
              <a:t> (p. 4).</a:t>
            </a:r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514600"/>
            <a:ext cx="88519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0" y="6324600"/>
            <a:ext cx="8153400" cy="381000"/>
          </a:xfrm>
          <a:noFill/>
          <a:ln>
            <a:miter lim="800000"/>
            <a:headEnd/>
            <a:tailEnd/>
          </a:ln>
        </p:spPr>
        <p:txBody>
          <a:bodyPr anchor="t"/>
          <a:lstStyle/>
          <a:p>
            <a:pPr algn="l" defTabSz="457200"/>
            <a:endParaRPr lang="en-US" sz="1800">
              <a:solidFill>
                <a:srgbClr val="E4A11B"/>
              </a:solidFill>
              <a:latin typeface="Arial" charset="0"/>
              <a:cs typeface="ＭＳ Ｐゴシック" charset="-128"/>
            </a:endParaRPr>
          </a:p>
          <a:p>
            <a:pPr algn="l" defTabSz="457200"/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Adapted from </a:t>
            </a:r>
            <a:r>
              <a:rPr lang="ja-JP" alt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“</a:t>
            </a:r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Key Design Considerations</a:t>
            </a:r>
            <a:r>
              <a:rPr lang="ja-JP" alt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”</a:t>
            </a:r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 (page 4 of the </a:t>
            </a:r>
            <a:r>
              <a:rPr lang="en-US" sz="1800" i="1">
                <a:solidFill>
                  <a:srgbClr val="E4A11B"/>
                </a:solidFill>
                <a:latin typeface="Arial" charset="0"/>
                <a:cs typeface="ＭＳ Ｐゴシック" charset="-128"/>
              </a:rPr>
              <a:t>Standards</a:t>
            </a:r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)</a:t>
            </a:r>
          </a:p>
          <a:p>
            <a:pPr algn="l" defTabSz="457200"/>
            <a:endParaRPr lang="en-US" sz="1800">
              <a:solidFill>
                <a:srgbClr val="E4A11B"/>
              </a:solidFill>
              <a:latin typeface="Arial" charset="0"/>
              <a:cs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2"/>
          <p:cNvSpPr>
            <a:spLocks noGrp="1"/>
          </p:cNvSpPr>
          <p:nvPr>
            <p:ph type="title" idx="4294967295"/>
          </p:nvPr>
        </p:nvSpPr>
        <p:spPr>
          <a:solidFill>
            <a:srgbClr val="B00B00"/>
          </a:solidFill>
        </p:spPr>
        <p:txBody>
          <a:bodyPr lIns="91437" tIns="45717" rIns="91437" bIns="45717">
            <a:normAutofit fontScale="90000"/>
          </a:bodyPr>
          <a:lstStyle/>
          <a:p>
            <a:r>
              <a:rPr lang="en-US" sz="3600" b="1">
                <a:solidFill>
                  <a:schemeClr val="bg1"/>
                </a:solidFill>
              </a:rPr>
              <a:t>Why Literacy in History/Social Studies, Science and Technical?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/>
        <p:txBody>
          <a:bodyPr lIns="91437" tIns="45717" rIns="91437" bIns="45717">
            <a:normAutofit lnSpcReduction="10000"/>
          </a:bodyPr>
          <a:lstStyle/>
          <a:p>
            <a:r>
              <a:rPr lang="en-US" sz="2800" b="1">
                <a:solidFill>
                  <a:srgbClr val="19194D"/>
                </a:solidFill>
              </a:rPr>
              <a:t>Students are consistently unable to meet the demands of reading text within a particular discipline.</a:t>
            </a:r>
          </a:p>
          <a:p>
            <a:r>
              <a:rPr lang="en-US" sz="2800" b="1">
                <a:solidFill>
                  <a:srgbClr val="19194D"/>
                </a:solidFill>
              </a:rPr>
              <a:t>Reading within a discipline is different than reading literature.</a:t>
            </a:r>
          </a:p>
          <a:p>
            <a:r>
              <a:rPr lang="en-US" sz="2800" b="1">
                <a:solidFill>
                  <a:srgbClr val="19194D"/>
                </a:solidFill>
              </a:rPr>
              <a:t>The ability to read within the discipline is important to citizenship.</a:t>
            </a:r>
          </a:p>
          <a:p>
            <a:r>
              <a:rPr lang="en-US" sz="2800" b="1">
                <a:solidFill>
                  <a:srgbClr val="19194D"/>
                </a:solidFill>
              </a:rPr>
              <a:t>Being literate across a broad range of disciplines is required to be considered College and Career Ready.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2"/>
          <p:cNvSpPr>
            <a:spLocks noGrp="1"/>
          </p:cNvSpPr>
          <p:nvPr>
            <p:ph type="title" idx="4294967295"/>
          </p:nvPr>
        </p:nvSpPr>
        <p:spPr>
          <a:xfrm>
            <a:off x="0" y="279400"/>
            <a:ext cx="9144000" cy="1320800"/>
          </a:xfrm>
          <a:solidFill>
            <a:srgbClr val="B00B00"/>
          </a:solidFill>
        </p:spPr>
        <p:txBody>
          <a:bodyPr lIns="91437" tIns="45717" rIns="91437" bIns="45717"/>
          <a:lstStyle/>
          <a:p>
            <a:r>
              <a:rPr lang="en-US" sz="2800" b="1">
                <a:solidFill>
                  <a:srgbClr val="FFFFFF"/>
                </a:solidFill>
              </a:rPr>
              <a:t>How is reading history/social studies different from other types of reading?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/>
        <p:txBody>
          <a:bodyPr lIns="91437" tIns="45717" rIns="91437" bIns="45717"/>
          <a:lstStyle/>
          <a:p>
            <a:pPr>
              <a:lnSpc>
                <a:spcPct val="90000"/>
              </a:lnSpc>
            </a:pPr>
            <a:r>
              <a:rPr lang="en-US" b="1">
                <a:latin typeface="Candara" charset="0"/>
              </a:rPr>
              <a:t>History is interpretive.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andara" charset="0"/>
              </a:rPr>
              <a:t>History is an argument in favor of a particular narrative.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andara" charset="0"/>
              </a:rPr>
              <a:t>Who the author is matters. (sourcing)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andara" charset="0"/>
              </a:rPr>
              <a:t>The author</a:t>
            </a:r>
            <a:r>
              <a:rPr lang="ja-JP" altLang="en-US" b="1">
                <a:latin typeface="Candara" charset="0"/>
              </a:rPr>
              <a:t>’</a:t>
            </a:r>
            <a:r>
              <a:rPr lang="en-US" b="1">
                <a:latin typeface="Candara" charset="0"/>
              </a:rPr>
              <a:t>s purpose matters. (bias and perspective)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andara" charset="0"/>
              </a:rPr>
              <a:t>A single text is problematic.  (corroboration)</a:t>
            </a:r>
          </a:p>
          <a:p>
            <a:pPr>
              <a:lnSpc>
                <a:spcPct val="90000"/>
              </a:lnSpc>
            </a:pPr>
            <a:endParaRPr lang="en-US">
              <a:solidFill>
                <a:srgbClr val="1B4171"/>
              </a:solidFill>
              <a:latin typeface="Candar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2"/>
          <p:cNvSpPr>
            <a:spLocks noGrp="1"/>
          </p:cNvSpPr>
          <p:nvPr>
            <p:ph type="title" idx="4294967295"/>
          </p:nvPr>
        </p:nvSpPr>
        <p:spPr>
          <a:xfrm>
            <a:off x="0" y="279400"/>
            <a:ext cx="9144000" cy="1320800"/>
          </a:xfrm>
          <a:solidFill>
            <a:srgbClr val="B00B00"/>
          </a:solidFill>
        </p:spPr>
        <p:txBody>
          <a:bodyPr lIns="91437" tIns="45717" rIns="91437" bIns="45717"/>
          <a:lstStyle/>
          <a:p>
            <a:r>
              <a:rPr lang="en-US" sz="2800" b="1">
                <a:solidFill>
                  <a:srgbClr val="FFFFFF"/>
                </a:solidFill>
              </a:rPr>
              <a:t>How is reading science and technical reading different from other types of reading?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525963"/>
          </a:xfrm>
        </p:spPr>
        <p:txBody>
          <a:bodyPr lIns="91437" tIns="45717" rIns="91437" bIns="45717"/>
          <a:lstStyle/>
          <a:p>
            <a:r>
              <a:rPr lang="en-US" b="1">
                <a:latin typeface="Candara" charset="0"/>
              </a:rPr>
              <a:t>Focus is on claims and counter claims</a:t>
            </a:r>
          </a:p>
          <a:p>
            <a:r>
              <a:rPr lang="en-US" b="1">
                <a:latin typeface="Candara" charset="0"/>
              </a:rPr>
              <a:t>Precise details, complex details and processes</a:t>
            </a:r>
          </a:p>
          <a:p>
            <a:r>
              <a:rPr lang="en-US" b="1">
                <a:latin typeface="Candara" charset="0"/>
              </a:rPr>
              <a:t>Analyze results by comparing</a:t>
            </a:r>
          </a:p>
          <a:p>
            <a:r>
              <a:rPr lang="en-US" b="1">
                <a:latin typeface="Candara" charset="0"/>
              </a:rPr>
              <a:t>Determining what question is being raised</a:t>
            </a:r>
          </a:p>
          <a:p>
            <a:r>
              <a:rPr lang="en-US" b="1">
                <a:latin typeface="Candara" charset="0"/>
              </a:rPr>
              <a:t>Navigate text, graphs, tables, charts</a:t>
            </a:r>
          </a:p>
          <a:p>
            <a:r>
              <a:rPr lang="en-US" b="1">
                <a:latin typeface="Candara" charset="0"/>
              </a:rPr>
              <a:t>Evaluate basis for claims</a:t>
            </a:r>
          </a:p>
          <a:p>
            <a:endParaRPr lang="en-US">
              <a:solidFill>
                <a:srgbClr val="1B4171"/>
              </a:solidFill>
              <a:latin typeface="Candar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 idx="4294967295"/>
          </p:nvPr>
        </p:nvSpPr>
        <p:spPr>
          <a:xfrm>
            <a:off x="0" y="258763"/>
            <a:ext cx="9144000" cy="1341437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200" b="1">
                <a:solidFill>
                  <a:schemeClr val="bg1"/>
                </a:solidFill>
              </a:rPr>
              <a:t>Reading College and Career Readiness Anchor Standards </a:t>
            </a:r>
            <a:r>
              <a:rPr lang="en-US" sz="36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14371" name="Content Placeholder 2"/>
          <p:cNvSpPr>
            <a:spLocks noGrp="1"/>
          </p:cNvSpPr>
          <p:nvPr>
            <p:ph idx="4294967295"/>
          </p:nvPr>
        </p:nvSpPr>
        <p:spPr/>
        <p:txBody>
          <a:bodyPr lIns="91437" tIns="45717" rIns="91437" bIns="45717"/>
          <a:lstStyle/>
          <a:p>
            <a:pPr eaLnBrk="1" hangingPunct="1">
              <a:buFont typeface="Arial" charset="0"/>
              <a:buNone/>
            </a:pPr>
            <a:endParaRPr lang="en-US" sz="2800" b="1"/>
          </a:p>
          <a:p>
            <a:pPr eaLnBrk="1" hangingPunct="1">
              <a:buFont typeface="Arial" charset="0"/>
              <a:buNone/>
            </a:pPr>
            <a:r>
              <a:rPr lang="en-US" sz="2800" b="1"/>
              <a:t>Range of Reading and Level of Text Complexity</a:t>
            </a:r>
          </a:p>
          <a:p>
            <a:pPr eaLnBrk="1" hangingPunct="1">
              <a:buFont typeface="Arial" charset="0"/>
              <a:buNone/>
            </a:pPr>
            <a:endParaRPr lang="en-US" b="1"/>
          </a:p>
          <a:p>
            <a:pPr eaLnBrk="1" hangingPunct="1">
              <a:buFont typeface="Arial" charset="0"/>
              <a:buNone/>
            </a:pPr>
            <a:endParaRPr lang="en-US" sz="2500" b="1"/>
          </a:p>
          <a:p>
            <a:pPr eaLnBrk="1" hangingPunct="1">
              <a:buFont typeface="Arial" charset="0"/>
              <a:buNone/>
            </a:pPr>
            <a:r>
              <a:rPr lang="en-US" sz="2500" b="1"/>
              <a:t>10. </a:t>
            </a:r>
            <a:r>
              <a:rPr lang="en-US" sz="2500" b="1">
                <a:solidFill>
                  <a:schemeClr val="tx2"/>
                </a:solidFill>
              </a:rPr>
              <a:t>Read and comprehend complex literary and informational texts </a:t>
            </a:r>
            <a:r>
              <a:rPr lang="en-US" sz="2500" b="1"/>
              <a:t>independently and proficiently.</a:t>
            </a:r>
          </a:p>
        </p:txBody>
      </p:sp>
      <p:sp>
        <p:nvSpPr>
          <p:cNvPr id="282627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BC83FE39-AACB-0147-B475-BE9B2F7B68B4}" type="slidenum">
              <a:rPr lang="en-US" sz="1400">
                <a:solidFill>
                  <a:srgbClr val="000000"/>
                </a:solidFill>
              </a:rPr>
              <a:pPr defTabSz="455613"/>
              <a:t>24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673100"/>
            <a:ext cx="7772400" cy="1633538"/>
          </a:xfrm>
        </p:spPr>
        <p:txBody>
          <a:bodyPr/>
          <a:lstStyle/>
          <a:p>
            <a:pPr eaLnBrk="1" hangingPunct="1"/>
            <a:r>
              <a:rPr lang="en-US"/>
              <a:t>Shift #3</a:t>
            </a:r>
          </a:p>
        </p:txBody>
      </p:sp>
      <p:sp>
        <p:nvSpPr>
          <p:cNvPr id="65539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2117725"/>
            <a:ext cx="6400800" cy="3436938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5400"/>
              <a:t>Staircase of Text Complexity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anchor="t"/>
          <a:lstStyle/>
          <a:p>
            <a:pPr defTabSz="457200"/>
            <a:fld id="{10458DA6-E3B7-014D-901B-ECA04CDB2B69}" type="slidenum">
              <a:rPr lang="en-US" sz="1400">
                <a:solidFill>
                  <a:srgbClr val="A6A6A6"/>
                </a:solidFill>
                <a:latin typeface="Palatino Linotype" pitchFamily="18" charset="0"/>
              </a:rPr>
              <a:pPr defTabSz="457200"/>
              <a:t>26</a:t>
            </a:fld>
            <a:endParaRPr lang="en-US" sz="1400">
              <a:solidFill>
                <a:srgbClr val="A6A6A6"/>
              </a:solidFill>
              <a:latin typeface="Palatino Linotype" pitchFamily="18" charset="0"/>
            </a:endParaRPr>
          </a:p>
        </p:txBody>
      </p:sp>
      <p:sp>
        <p:nvSpPr>
          <p:cNvPr id="66563" name="Title 1"/>
          <p:cNvSpPr txBox="1">
            <a:spLocks/>
          </p:cNvSpPr>
          <p:nvPr/>
        </p:nvSpPr>
        <p:spPr bwMode="auto">
          <a:xfrm>
            <a:off x="0" y="0"/>
            <a:ext cx="609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marL="457200" defTabSz="914400" eaLnBrk="0" hangingPunct="0"/>
            <a:r>
              <a:rPr lang="en-US" sz="2000" b="1">
                <a:solidFill>
                  <a:srgbClr val="990000"/>
                </a:solidFill>
                <a:ea typeface="ＭＳ Ｐゴシック" charset="-128"/>
                <a:cs typeface="ＭＳ Ｐゴシック" charset="-128"/>
              </a:rPr>
              <a:t>Overview of Text Complexity</a:t>
            </a: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" y="809625"/>
            <a:ext cx="8229600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0" lvl="1" defTabSz="914400" eaLnBrk="0" hangingPunct="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75000"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  <a:p>
            <a:pPr marL="0" lvl="1" defTabSz="914400" eaLnBrk="0" hangingPunct="0">
              <a:spcAft>
                <a:spcPts val="600"/>
              </a:spcAft>
              <a:buClr>
                <a:srgbClr val="000000"/>
              </a:buClr>
              <a:buSzPct val="75000"/>
              <a:buFontTx/>
              <a:buBlip>
                <a:blip r:embed="rId3"/>
              </a:buBlip>
            </a:pPr>
            <a:r>
              <a:rPr lang="en-US" sz="24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Reading Standards include over exemplar texts (stories and literature, poetry, and informational texts) that illustrate appropriate level of complexity by grade </a:t>
            </a:r>
          </a:p>
          <a:p>
            <a:pPr marL="0" lvl="1" defTabSz="914400" eaLnBrk="0" hangingPunct="0">
              <a:spcAft>
                <a:spcPts val="600"/>
              </a:spcAft>
              <a:buClr>
                <a:srgbClr val="000000"/>
              </a:buClr>
              <a:buSzPct val="75000"/>
              <a:buFontTx/>
              <a:buBlip>
                <a:blip r:embed="rId3"/>
              </a:buBlip>
            </a:pPr>
            <a:r>
              <a:rPr lang="en-US" sz="24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Text complexity is defined by: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457200" y="2971800"/>
            <a:ext cx="6765925" cy="2863850"/>
            <a:chOff x="457200" y="3231416"/>
            <a:chExt cx="6766579" cy="2864590"/>
          </a:xfrm>
        </p:grpSpPr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6464727" y="3352804"/>
              <a:ext cx="759052" cy="2743202"/>
              <a:chOff x="6464727" y="3352804"/>
              <a:chExt cx="759052" cy="2743202"/>
            </a:xfrm>
          </p:grpSpPr>
          <p:sp>
            <p:nvSpPr>
              <p:cNvPr id="66576" name="Isosceles Triangle 22"/>
              <p:cNvSpPr>
                <a:spLocks noChangeArrowheads="1"/>
              </p:cNvSpPr>
              <p:nvPr/>
            </p:nvSpPr>
            <p:spPr bwMode="auto">
              <a:xfrm rot="7297754">
                <a:off x="5472652" y="4344879"/>
                <a:ext cx="2743202" cy="759052"/>
              </a:xfrm>
              <a:prstGeom prst="triangle">
                <a:avLst>
                  <a:gd name="adj" fmla="val 50000"/>
                </a:avLst>
              </a:pr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defTabSz="914400"/>
                <a:endParaRPr lang="en-US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66577" name="TextBox 18"/>
              <p:cNvSpPr txBox="1">
                <a:spLocks noChangeArrowheads="1"/>
              </p:cNvSpPr>
              <p:nvPr/>
            </p:nvSpPr>
            <p:spPr bwMode="auto">
              <a:xfrm rot="-3649141">
                <a:off x="5982345" y="4456862"/>
                <a:ext cx="15240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defTabSz="914400"/>
                <a:r>
                  <a:rPr lang="en-US" b="1">
                    <a:solidFill>
                      <a:srgbClr val="FFFFFF"/>
                    </a:solidFill>
                    <a:ea typeface="ＭＳ Ｐゴシック" charset="-128"/>
                    <a:cs typeface="ＭＳ Ｐゴシック" charset="-128"/>
                  </a:rPr>
                  <a:t>Qualitative</a:t>
                </a:r>
              </a:p>
            </p:txBody>
          </p:sp>
        </p:grpSp>
        <p:sp>
          <p:nvSpPr>
            <p:cNvPr id="66575" name="TextBox 25"/>
            <p:cNvSpPr txBox="1">
              <a:spLocks noChangeArrowheads="1"/>
            </p:cNvSpPr>
            <p:nvPr/>
          </p:nvSpPr>
          <p:spPr bwMode="auto">
            <a:xfrm>
              <a:off x="457200" y="3231416"/>
              <a:ext cx="5344042" cy="86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marL="739775" indent="-282575" defTabSz="914400">
                <a:spcBef>
                  <a:spcPts val="600"/>
                </a:spcBef>
                <a:buClr>
                  <a:srgbClr val="E4A11B"/>
                </a:buClr>
                <a:buSzPct val="100000"/>
                <a:buFont typeface="Arial" charset="0"/>
                <a:buAutoNum type="arabicPeriod"/>
              </a:pPr>
              <a:r>
                <a:rPr lang="en-US" sz="17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Qualitative measures </a:t>
              </a:r>
              <a:r>
                <a:rPr lang="en-US" sz="17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– levels of meaning, structure, language conventionality and clarity, and knowledge demands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457200" y="3092450"/>
            <a:ext cx="7580313" cy="2743200"/>
            <a:chOff x="457200" y="3352804"/>
            <a:chExt cx="7580945" cy="2743202"/>
          </a:xfrm>
        </p:grpSpPr>
        <p:sp>
          <p:nvSpPr>
            <p:cNvPr id="66571" name="Isosceles Triangle 23"/>
            <p:cNvSpPr>
              <a:spLocks noChangeArrowheads="1"/>
            </p:cNvSpPr>
            <p:nvPr/>
          </p:nvSpPr>
          <p:spPr bwMode="auto">
            <a:xfrm rot="14352476" flipH="1">
              <a:off x="6287018" y="4344879"/>
              <a:ext cx="2743202" cy="759052"/>
            </a:xfrm>
            <a:prstGeom prst="triangle">
              <a:avLst>
                <a:gd name="adj" fmla="val 50000"/>
              </a:avLst>
            </a:prstGeom>
            <a:solidFill>
              <a:srgbClr val="DD4F23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/>
              <a:endParaRPr lang="en-US">
                <a:solidFill>
                  <a:srgbClr val="FFFFFF"/>
                </a:solidFill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6572" name="TextBox 19"/>
            <p:cNvSpPr txBox="1">
              <a:spLocks noChangeArrowheads="1"/>
            </p:cNvSpPr>
            <p:nvPr/>
          </p:nvSpPr>
          <p:spPr bwMode="auto">
            <a:xfrm rot="3558274">
              <a:off x="7062878" y="4451040"/>
              <a:ext cx="1524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/>
              <a:r>
                <a:rPr lang="en-US" b="1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rPr>
                <a:t>Quantitative</a:t>
              </a:r>
            </a:p>
          </p:txBody>
        </p:sp>
        <p:sp>
          <p:nvSpPr>
            <p:cNvPr id="66573" name="TextBox 26"/>
            <p:cNvSpPr txBox="1">
              <a:spLocks noChangeArrowheads="1"/>
            </p:cNvSpPr>
            <p:nvPr/>
          </p:nvSpPr>
          <p:spPr bwMode="auto">
            <a:xfrm>
              <a:off x="457200" y="4070355"/>
              <a:ext cx="5343971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marL="739775" indent="-282575" defTabSz="914400">
                <a:spcBef>
                  <a:spcPts val="600"/>
                </a:spcBef>
                <a:buClr>
                  <a:srgbClr val="E4A11B"/>
                </a:buClr>
                <a:buSzPct val="100000"/>
                <a:buFont typeface="Arial" charset="0"/>
                <a:buAutoNum type="arabicPeriod" startAt="2"/>
              </a:pPr>
              <a:r>
                <a:rPr lang="en-US" sz="17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Quantitative measures </a:t>
              </a:r>
              <a:r>
                <a:rPr lang="en-US" sz="17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– readability and other scores of text complexity</a:t>
              </a:r>
            </a:p>
          </p:txBody>
        </p:sp>
      </p:grp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457200" y="4559300"/>
            <a:ext cx="8229600" cy="971550"/>
            <a:chOff x="457200" y="4819471"/>
            <a:chExt cx="8229600" cy="971729"/>
          </a:xfrm>
        </p:grpSpPr>
        <p:sp>
          <p:nvSpPr>
            <p:cNvPr id="66568" name="Isosceles Triangle 21"/>
            <p:cNvSpPr>
              <a:spLocks noChangeArrowheads="1"/>
            </p:cNvSpPr>
            <p:nvPr/>
          </p:nvSpPr>
          <p:spPr bwMode="auto">
            <a:xfrm>
              <a:off x="5829301" y="4993118"/>
              <a:ext cx="2857499" cy="759053"/>
            </a:xfrm>
            <a:prstGeom prst="triangle">
              <a:avLst>
                <a:gd name="adj" fmla="val 50000"/>
              </a:avLst>
            </a:prstGeom>
            <a:solidFill>
              <a:srgbClr val="2E7084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/>
              <a:endParaRPr lang="en-US">
                <a:solidFill>
                  <a:srgbClr val="FFFFFF"/>
                </a:solidFill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6569" name="TextBox 20"/>
            <p:cNvSpPr txBox="1">
              <a:spLocks noChangeArrowheads="1"/>
            </p:cNvSpPr>
            <p:nvPr/>
          </p:nvSpPr>
          <p:spPr bwMode="auto">
            <a:xfrm>
              <a:off x="6210303" y="5421868"/>
              <a:ext cx="2133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/>
              <a:r>
                <a:rPr lang="en-US" b="1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rPr>
                <a:t>Reader and Task</a:t>
              </a:r>
            </a:p>
          </p:txBody>
        </p:sp>
        <p:sp>
          <p:nvSpPr>
            <p:cNvPr id="66570" name="TextBox 27"/>
            <p:cNvSpPr txBox="1">
              <a:spLocks noChangeArrowheads="1"/>
            </p:cNvSpPr>
            <p:nvPr/>
          </p:nvSpPr>
          <p:spPr bwMode="auto">
            <a:xfrm>
              <a:off x="457200" y="4819471"/>
              <a:ext cx="5345113" cy="868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marL="739775" indent="-282575" defTabSz="914400">
                <a:spcBef>
                  <a:spcPts val="600"/>
                </a:spcBef>
                <a:buClr>
                  <a:srgbClr val="E4A11B"/>
                </a:buClr>
                <a:buSzPct val="100000"/>
                <a:buFont typeface="Arial" charset="0"/>
                <a:buAutoNum type="arabicPeriod" startAt="3"/>
              </a:pPr>
              <a:r>
                <a:rPr lang="en-US" sz="17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Reader and Task </a:t>
              </a:r>
              <a:r>
                <a:rPr lang="en-US" sz="17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– background knowledge of reader, motivation, interests, and complexity generated by tasks assigned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A15EF251-CAEA-9C40-86CB-C3EC79DCE2C4}" type="slidenum">
              <a:rPr lang="en-US">
                <a:solidFill>
                  <a:srgbClr val="A6A6A6"/>
                </a:solidFill>
                <a:latin typeface="Arial" charset="0"/>
              </a:rPr>
              <a:pPr defTabSz="455613"/>
              <a:t>27</a:t>
            </a:fld>
            <a:endParaRPr lang="en-US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67587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08213"/>
            <a:ext cx="3565525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TextBox 1"/>
          <p:cNvSpPr txBox="1">
            <a:spLocks noChangeArrowheads="1"/>
          </p:cNvSpPr>
          <p:nvPr/>
        </p:nvSpPr>
        <p:spPr bwMode="auto">
          <a:xfrm>
            <a:off x="609600" y="1905000"/>
            <a:ext cx="7772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2400" b="1">
                <a:solidFill>
                  <a:srgbClr val="0070C0"/>
                </a:solidFill>
                <a:ea typeface="ＭＳ Ｐゴシック" charset="-128"/>
                <a:cs typeface="Geneva" charset="0"/>
              </a:rPr>
              <a:t>Step 1: Qualitative Measures</a:t>
            </a:r>
            <a:endParaRPr lang="en-US" sz="2400">
              <a:solidFill>
                <a:srgbClr val="0070C0"/>
              </a:solidFill>
              <a:ea typeface="ＭＳ Ｐゴシック" charset="-128"/>
              <a:cs typeface="Geneva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95800" y="2662238"/>
            <a:ext cx="40386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Measures such as: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Levels of meaning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Levels of purpose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Structure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Organization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Language conventionality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Language clarity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Prior knowledge demands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2"/>
          <p:cNvSpPr>
            <a:spLocks noGrp="1"/>
          </p:cNvSpPr>
          <p:nvPr>
            <p:ph type="title" idx="4294967295"/>
          </p:nvPr>
        </p:nvSpPr>
        <p:spPr>
          <a:xfrm>
            <a:off x="1554163" y="300038"/>
            <a:ext cx="6096000" cy="1285875"/>
          </a:xfrm>
        </p:spPr>
        <p:txBody>
          <a:bodyPr lIns="91437" tIns="45717" rIns="91437" bIns="45717"/>
          <a:lstStyle/>
          <a:p>
            <a:r>
              <a:rPr lang="en-US" b="1">
                <a:latin typeface="Arial" charset="0"/>
                <a:ea typeface="Geneva" charset="0"/>
                <a:cs typeface="Geneva" charset="0"/>
              </a:rPr>
              <a:t>	</a:t>
            </a:r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400800" y="6019800"/>
            <a:ext cx="2133600" cy="365125"/>
          </a:xfrm>
          <a:noFill/>
          <a:ln>
            <a:miter lim="800000"/>
            <a:headEnd/>
            <a:tailEnd/>
          </a:ln>
        </p:spPr>
        <p:txBody>
          <a:bodyPr anchor="t"/>
          <a:lstStyle/>
          <a:p>
            <a:pPr defTabSz="455613"/>
            <a:fld id="{56CE0B38-FAC4-934D-90E4-17E71AB94F4E}" type="slidenum">
              <a:rPr lang="en-US">
                <a:solidFill>
                  <a:srgbClr val="A6A6A6"/>
                </a:solidFill>
                <a:latin typeface="Arial" charset="0"/>
              </a:rPr>
              <a:pPr defTabSz="455613"/>
              <a:t>28</a:t>
            </a:fld>
            <a:endParaRPr lang="en-US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686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17725"/>
            <a:ext cx="3505200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81600" y="2590800"/>
            <a:ext cx="33528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Measures such as: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Word length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Word frequency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Word difficulty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Sentence length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Text length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Text cohesion</a:t>
            </a:r>
          </a:p>
        </p:txBody>
      </p:sp>
      <p:sp>
        <p:nvSpPr>
          <p:cNvPr id="68614" name="TextBox 1"/>
          <p:cNvSpPr txBox="1">
            <a:spLocks noChangeArrowheads="1"/>
          </p:cNvSpPr>
          <p:nvPr/>
        </p:nvSpPr>
        <p:spPr bwMode="auto">
          <a:xfrm>
            <a:off x="609600" y="1905000"/>
            <a:ext cx="7772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2400" b="1">
                <a:solidFill>
                  <a:srgbClr val="0070C0"/>
                </a:solidFill>
                <a:ea typeface="ＭＳ Ｐゴシック" charset="-128"/>
                <a:cs typeface="Geneva" charset="0"/>
              </a:rPr>
              <a:t>Step 2: Quantitative Measures</a:t>
            </a:r>
            <a:endParaRPr lang="en-US" sz="2400">
              <a:solidFill>
                <a:srgbClr val="0070C0"/>
              </a:solidFill>
              <a:ea typeface="ＭＳ Ｐゴシック" charset="-128"/>
              <a:cs typeface="Geneva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 idx="4294967295"/>
          </p:nvPr>
        </p:nvSpPr>
        <p:spPr/>
        <p:txBody>
          <a:bodyPr lIns="91437" tIns="45717" rIns="91437" bIns="45717"/>
          <a:lstStyle/>
          <a:p>
            <a:pPr eaLnBrk="1" hangingPunct="1"/>
            <a:r>
              <a:rPr lang="en-US" sz="3200" b="1">
                <a:solidFill>
                  <a:srgbClr val="990000"/>
                </a:solidFill>
              </a:rPr>
              <a:t>Text Complexity Grade Bands and Associated Lexile Ranges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296863" y="1527175"/>
          <a:ext cx="8610600" cy="3802063"/>
        </p:xfrm>
        <a:graphic>
          <a:graphicData uri="http://schemas.openxmlformats.org/drawingml/2006/table">
            <a:tbl>
              <a:tblPr/>
              <a:tblGrid>
                <a:gridCol w="2827337"/>
                <a:gridCol w="2828925"/>
                <a:gridCol w="2954338"/>
              </a:tblGrid>
              <a:tr h="7937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Text Complexity Grade Band in the Standards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Old Lexile Ranges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Lexile Ranges Aligned to CCR expectations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K-1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N/A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N/A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2-3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450-725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450-790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4-5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645-845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770-980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6-8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860-1010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955-1155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9-10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960-1115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1080-1305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11-CCR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1070-1220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1215-1355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</a:tbl>
          </a:graphicData>
        </a:graphic>
      </p:graphicFrame>
      <p:pic>
        <p:nvPicPr>
          <p:cNvPr id="696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5392738"/>
            <a:ext cx="131127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173038" y="228600"/>
            <a:ext cx="8666162" cy="1023938"/>
          </a:xfrm>
        </p:spPr>
        <p:txBody>
          <a:bodyPr lIns="91437" tIns="45717" rIns="91437" bIns="45717"/>
          <a:lstStyle/>
          <a:p>
            <a:r>
              <a:rPr lang="en-US" sz="3600" b="1"/>
              <a:t>Common Core Research</a:t>
            </a:r>
          </a:p>
        </p:txBody>
      </p:sp>
      <p:sp>
        <p:nvSpPr>
          <p:cNvPr id="27651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423863" y="1589088"/>
            <a:ext cx="4059237" cy="4522787"/>
          </a:xfrm>
        </p:spPr>
        <p:txBody>
          <a:bodyPr lIns="91437" tIns="45717" rIns="91437" bIns="45717"/>
          <a:lstStyle/>
          <a:p>
            <a:r>
              <a:rPr lang="en-US" sz="2800"/>
              <a:t>1900 entry level courses</a:t>
            </a:r>
          </a:p>
          <a:p>
            <a:r>
              <a:rPr lang="en-US" sz="2800"/>
              <a:t>Instructor ratings</a:t>
            </a:r>
          </a:p>
          <a:p>
            <a:r>
              <a:rPr lang="en-US" sz="2800"/>
              <a:t>25 areas, 14 general education, </a:t>
            </a:r>
          </a:p>
          <a:p>
            <a:r>
              <a:rPr lang="en-US" sz="2800"/>
              <a:t>Reviewed syllabi, assignments and exams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31427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3AA51F8F-CE2D-7B48-B489-3E6E633DB906}" type="slidenum">
              <a:rPr lang="en-US" sz="1400">
                <a:solidFill>
                  <a:srgbClr val="000000"/>
                </a:solidFill>
              </a:rPr>
              <a:pPr defTabSz="455613"/>
              <a:t>3</a:t>
            </a:fld>
            <a:endParaRPr lang="en-US" sz="1400">
              <a:solidFill>
                <a:srgbClr val="000000"/>
              </a:solidFill>
            </a:endParaRPr>
          </a:p>
        </p:txBody>
      </p:sp>
      <p:pic>
        <p:nvPicPr>
          <p:cNvPr id="27653" name="ClipArt Placeholder 5" descr="Reaching the Goal-Cover 1.pdf"/>
          <p:cNvPicPr>
            <a:picLocks noGrp="1" noChangeAspect="1"/>
          </p:cNvPicPr>
          <p:nvPr>
            <p:ph type="clipArt" sz="half" idx="4294967295"/>
          </p:nvPr>
        </p:nvPicPr>
        <p:blipFill>
          <a:blip r:embed="rId2"/>
          <a:srcRect t="8023" b="8023"/>
          <a:stretch>
            <a:fillRect/>
          </a:stretch>
        </p:blipFill>
        <p:spPr>
          <a:xfrm>
            <a:off x="4752975" y="1589088"/>
            <a:ext cx="4162425" cy="452278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9BAB4320-0E0A-AD4E-8035-9B895808ADEA}" type="slidenum">
              <a:rPr lang="en-US">
                <a:solidFill>
                  <a:srgbClr val="A6A6A6"/>
                </a:solidFill>
                <a:latin typeface="Arial" charset="0"/>
              </a:rPr>
              <a:pPr defTabSz="455613"/>
              <a:t>30</a:t>
            </a:fld>
            <a:endParaRPr lang="en-US">
              <a:solidFill>
                <a:srgbClr val="A6A6A6"/>
              </a:solidFill>
              <a:latin typeface="Arial" charset="0"/>
            </a:endParaRPr>
          </a:p>
        </p:txBody>
      </p:sp>
      <p:pic>
        <p:nvPicPr>
          <p:cNvPr id="70659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366963"/>
            <a:ext cx="3175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TextBox 1"/>
          <p:cNvSpPr txBox="1">
            <a:spLocks noChangeArrowheads="1"/>
          </p:cNvSpPr>
          <p:nvPr/>
        </p:nvSpPr>
        <p:spPr bwMode="auto">
          <a:xfrm>
            <a:off x="914400" y="1905000"/>
            <a:ext cx="701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2400" b="1">
                <a:solidFill>
                  <a:srgbClr val="0070C0"/>
                </a:solidFill>
                <a:ea typeface="ＭＳ Ｐゴシック" charset="-128"/>
                <a:cs typeface="Geneva" charset="0"/>
              </a:rPr>
              <a:t>Step 3: Reader and Task</a:t>
            </a:r>
            <a:endParaRPr lang="en-US" sz="2400">
              <a:solidFill>
                <a:srgbClr val="0070C0"/>
              </a:solidFill>
              <a:ea typeface="ＭＳ Ｐゴシック" charset="-128"/>
              <a:cs typeface="Geneva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5800" y="2662238"/>
            <a:ext cx="4038600" cy="2862262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Considerations such as:</a:t>
            </a: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Motivation</a:t>
            </a: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Knowledge and experience</a:t>
            </a: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Purpose for reading</a:t>
            </a: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Complexity of task assigned regarding text</a:t>
            </a:r>
          </a:p>
          <a:p>
            <a:pPr>
              <a:buFont typeface="Arial" charset="0"/>
              <a:buChar char="•"/>
            </a:pPr>
            <a:r>
              <a:rPr lang="en-US" sz="200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Complexity of questions asked regarding text</a:t>
            </a:r>
          </a:p>
          <a:p>
            <a:pPr>
              <a:buFont typeface="Arial" charset="0"/>
              <a:buChar char="•"/>
            </a:pPr>
            <a:endParaRPr lang="en-US" sz="20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673100"/>
            <a:ext cx="7772400" cy="1633538"/>
          </a:xfrm>
        </p:spPr>
        <p:txBody>
          <a:bodyPr/>
          <a:lstStyle/>
          <a:p>
            <a:pPr eaLnBrk="1" hangingPunct="1"/>
            <a:r>
              <a:rPr lang="en-US"/>
              <a:t>Shift #5</a:t>
            </a:r>
          </a:p>
        </p:txBody>
      </p:sp>
      <p:sp>
        <p:nvSpPr>
          <p:cNvPr id="7168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2117725"/>
            <a:ext cx="6400800" cy="3436938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5400"/>
              <a:t>Writing from Sources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705850" cy="1417638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600" b="1">
                <a:solidFill>
                  <a:schemeClr val="bg1"/>
                </a:solidFill>
              </a:rPr>
              <a:t>College and Career Readiness Anchor Writing Standards </a:t>
            </a:r>
          </a:p>
        </p:txBody>
      </p:sp>
      <p:sp>
        <p:nvSpPr>
          <p:cNvPr id="199683" name="Content Placeholder 2"/>
          <p:cNvSpPr>
            <a:spLocks noGrp="1"/>
          </p:cNvSpPr>
          <p:nvPr>
            <p:ph idx="4294967295"/>
          </p:nvPr>
        </p:nvSpPr>
        <p:spPr>
          <a:xfrm>
            <a:off x="228600" y="1417638"/>
            <a:ext cx="8705850" cy="4800600"/>
          </a:xfrm>
        </p:spPr>
        <p:txBody>
          <a:bodyPr lIns="91437" tIns="45717" rIns="91437" bIns="45717"/>
          <a:lstStyle/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endParaRPr lang="en-US" sz="2800" b="1"/>
          </a:p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/>
              <a:t>Text Types and Purposes</a:t>
            </a:r>
          </a:p>
          <a:p>
            <a:pPr marL="363538" indent="-280988" eaLnBrk="1" hangingPunct="1">
              <a:lnSpc>
                <a:spcPct val="90000"/>
              </a:lnSpc>
              <a:buFont typeface="Helvetica" charset="0"/>
              <a:buAutoNum type="arabicPeriod"/>
            </a:pPr>
            <a:r>
              <a:rPr lang="en-US" sz="2400" b="1">
                <a:solidFill>
                  <a:schemeClr val="tx2"/>
                </a:solidFill>
              </a:rPr>
              <a:t>Write arguments</a:t>
            </a:r>
            <a:r>
              <a:rPr lang="en-US" sz="2400" b="1"/>
              <a:t> </a:t>
            </a:r>
            <a:r>
              <a:rPr lang="en-US" sz="2400"/>
              <a:t>to support claims in an analysis of substantive topics or texts, using valid reasoning and relevant and sufficient evidence.</a:t>
            </a:r>
          </a:p>
          <a:p>
            <a:pPr marL="363538" indent="-280988" eaLnBrk="1" hangingPunct="1">
              <a:lnSpc>
                <a:spcPct val="90000"/>
              </a:lnSpc>
              <a:buFont typeface="Helvetica" charset="0"/>
              <a:buAutoNum type="arabicPeriod"/>
            </a:pPr>
            <a:r>
              <a:rPr lang="en-US" sz="2400"/>
              <a:t>Write </a:t>
            </a:r>
            <a:r>
              <a:rPr lang="en-US" sz="2400" b="1">
                <a:solidFill>
                  <a:schemeClr val="tx2"/>
                </a:solidFill>
              </a:rPr>
              <a:t>informative/explanatory</a:t>
            </a:r>
            <a:r>
              <a:rPr lang="en-US" sz="2400" b="1"/>
              <a:t> </a:t>
            </a:r>
            <a:r>
              <a:rPr lang="en-US" sz="2400"/>
              <a:t>texts to examine and convey complex ideas and information clearly and accurately through the effective selection, organization, and analysis of content.</a:t>
            </a:r>
          </a:p>
          <a:p>
            <a:pPr marL="363538" indent="-280988" eaLnBrk="1" hangingPunct="1">
              <a:lnSpc>
                <a:spcPct val="90000"/>
              </a:lnSpc>
              <a:buFont typeface="Helvetica" charset="0"/>
              <a:buAutoNum type="arabicPeriod"/>
            </a:pPr>
            <a:r>
              <a:rPr lang="en-US" sz="2400"/>
              <a:t>Write</a:t>
            </a:r>
            <a:r>
              <a:rPr lang="en-US" sz="2400" b="1">
                <a:solidFill>
                  <a:schemeClr val="tx2"/>
                </a:solidFill>
              </a:rPr>
              <a:t> narratives </a:t>
            </a:r>
            <a:r>
              <a:rPr lang="en-US" sz="2400"/>
              <a:t>to develop real or imagined experiences or events using effective techniques, well-chosen details, and well-structured event sequences.</a:t>
            </a:r>
          </a:p>
        </p:txBody>
      </p:sp>
      <p:sp>
        <p:nvSpPr>
          <p:cNvPr id="292867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5CEC6141-4484-2D49-BB70-0A36A27A9BD0}" type="slidenum">
              <a:rPr lang="en-US" sz="1400">
                <a:solidFill>
                  <a:srgbClr val="000000"/>
                </a:solidFill>
              </a:rPr>
              <a:pPr defTabSz="455613"/>
              <a:t>32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 idx="4294967295"/>
          </p:nvPr>
        </p:nvSpPr>
        <p:spPr>
          <a:xfrm>
            <a:off x="1033463" y="274638"/>
            <a:ext cx="7900987" cy="1143000"/>
          </a:xfrm>
        </p:spPr>
        <p:txBody>
          <a:bodyPr lIns="91437" tIns="45717" rIns="91437" bIns="45717"/>
          <a:lstStyle/>
          <a:p>
            <a:pPr eaLnBrk="1" hangingPunct="1"/>
            <a:r>
              <a:rPr lang="en-US" sz="3600" b="1">
                <a:solidFill>
                  <a:srgbClr val="990000"/>
                </a:solidFill>
              </a:rPr>
              <a:t>NAEP 2011 Writing Framework</a:t>
            </a:r>
          </a:p>
        </p:txBody>
      </p:sp>
      <p:graphicFrame>
        <p:nvGraphicFramePr>
          <p:cNvPr id="249886" name="Group 30"/>
          <p:cNvGraphicFramePr>
            <a:graphicFrameLocks noGrp="1"/>
          </p:cNvGraphicFramePr>
          <p:nvPr>
            <p:ph idx="4294967295"/>
          </p:nvPr>
        </p:nvGraphicFramePr>
        <p:xfrm>
          <a:off x="101600" y="1930400"/>
          <a:ext cx="8934450" cy="2927350"/>
        </p:xfrm>
        <a:graphic>
          <a:graphicData uri="http://schemas.openxmlformats.org/drawingml/2006/table">
            <a:tbl>
              <a:tblPr/>
              <a:tblGrid>
                <a:gridCol w="2233613"/>
                <a:gridCol w="2270125"/>
                <a:gridCol w="2197100"/>
                <a:gridCol w="2233612"/>
              </a:tblGrid>
              <a:tr h="10699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Grade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To Persuade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To Explain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To Convey Experience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 idx="4294967295"/>
          </p:nvPr>
        </p:nvSpPr>
        <p:spPr>
          <a:xfrm>
            <a:off x="188913" y="211138"/>
            <a:ext cx="8745537" cy="1554162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600" b="1">
                <a:solidFill>
                  <a:schemeClr val="bg1"/>
                </a:solidFill>
              </a:rPr>
              <a:t>College and Career Readiness Anchor Writing Standards </a:t>
            </a:r>
          </a:p>
        </p:txBody>
      </p:sp>
      <p:sp>
        <p:nvSpPr>
          <p:cNvPr id="203779" name="Content Placeholder 2"/>
          <p:cNvSpPr>
            <a:spLocks noGrp="1"/>
          </p:cNvSpPr>
          <p:nvPr>
            <p:ph idx="4294967295"/>
          </p:nvPr>
        </p:nvSpPr>
        <p:spPr>
          <a:xfrm>
            <a:off x="998538" y="1447800"/>
            <a:ext cx="7935912" cy="4800600"/>
          </a:xfrm>
        </p:spPr>
        <p:txBody>
          <a:bodyPr lIns="91437" tIns="45717" rIns="91437" bIns="45717"/>
          <a:lstStyle/>
          <a:p>
            <a:pPr eaLnBrk="1" hangingPunct="1">
              <a:buFont typeface="Times" charset="0"/>
              <a:buNone/>
            </a:pPr>
            <a:endParaRPr lang="en-US" sz="2800" b="1"/>
          </a:p>
          <a:p>
            <a:pPr eaLnBrk="1" hangingPunct="1">
              <a:buFont typeface="Times" charset="0"/>
              <a:buNone/>
            </a:pPr>
            <a:r>
              <a:rPr lang="en-US" sz="2800" b="1"/>
              <a:t>Production and Distribution of Writing</a:t>
            </a:r>
          </a:p>
          <a:p>
            <a:pPr eaLnBrk="1" hangingPunct="1">
              <a:buFont typeface="Times" charset="0"/>
              <a:buAutoNum type="arabicPeriod" startAt="4"/>
            </a:pPr>
            <a:r>
              <a:rPr lang="en-US" sz="2400">
                <a:solidFill>
                  <a:schemeClr val="tx2"/>
                </a:solidFill>
              </a:rPr>
              <a:t>Produce clear and coherent writing in which the development, organization, and style are appropriate to task, purpose, and audience.</a:t>
            </a:r>
          </a:p>
          <a:p>
            <a:pPr eaLnBrk="1" hangingPunct="1">
              <a:buFont typeface="Times" charset="0"/>
              <a:buAutoNum type="arabicPeriod" startAt="4"/>
            </a:pPr>
            <a:r>
              <a:rPr lang="en-US" sz="2400"/>
              <a:t>Develop and strengthen writing as needed by planning, revising, editing, rewriting, or trying a new approach.</a:t>
            </a:r>
          </a:p>
          <a:p>
            <a:pPr eaLnBrk="1" hangingPunct="1">
              <a:buFont typeface="Times" charset="0"/>
              <a:buAutoNum type="arabicPeriod" startAt="4"/>
            </a:pPr>
            <a:r>
              <a:rPr lang="en-US" sz="2400">
                <a:solidFill>
                  <a:schemeClr val="tx2"/>
                </a:solidFill>
              </a:rPr>
              <a:t>Use technology, including the Internet, to produce and publish writing and to interact and collaborate with others.</a:t>
            </a:r>
          </a:p>
          <a:p>
            <a:pPr eaLnBrk="1" hangingPunct="1"/>
            <a:endParaRPr lang="en-US"/>
          </a:p>
        </p:txBody>
      </p:sp>
      <p:sp>
        <p:nvSpPr>
          <p:cNvPr id="294915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5BD4CD96-EC33-BB44-8EA6-FCE3646AAD3A}" type="slidenum">
              <a:rPr lang="en-US" sz="1400">
                <a:solidFill>
                  <a:srgbClr val="000000"/>
                </a:solidFill>
              </a:rPr>
              <a:pPr defTabSz="455613"/>
              <a:t>34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 idx="4294967295"/>
          </p:nvPr>
        </p:nvSpPr>
        <p:spPr>
          <a:xfrm>
            <a:off x="439738" y="274638"/>
            <a:ext cx="7969250" cy="1304925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600" b="1">
                <a:solidFill>
                  <a:schemeClr val="bg1"/>
                </a:solidFill>
              </a:rPr>
              <a:t>College and Career Readiness Anchor Writing Standards </a:t>
            </a:r>
          </a:p>
        </p:txBody>
      </p:sp>
      <p:sp>
        <p:nvSpPr>
          <p:cNvPr id="532483" name="Content Placeholder 2"/>
          <p:cNvSpPr>
            <a:spLocks noGrp="1"/>
          </p:cNvSpPr>
          <p:nvPr>
            <p:ph idx="4294967295"/>
          </p:nvPr>
        </p:nvSpPr>
        <p:spPr>
          <a:xfrm>
            <a:off x="965200" y="1143000"/>
            <a:ext cx="8026400" cy="5181600"/>
          </a:xfrm>
        </p:spPr>
        <p:txBody>
          <a:bodyPr lIns="91437" tIns="45717" rIns="91437" bIns="45717"/>
          <a:lstStyle/>
          <a:p>
            <a:pPr eaLnBrk="1" hangingPunct="1">
              <a:buFont typeface="Times" charset="0"/>
              <a:buNone/>
            </a:pPr>
            <a:endParaRPr lang="en-US" i="1"/>
          </a:p>
          <a:p>
            <a:pPr eaLnBrk="1" hangingPunct="1">
              <a:buFont typeface="Times" charset="0"/>
              <a:buNone/>
            </a:pPr>
            <a:r>
              <a:rPr lang="en-US" sz="2800" b="1"/>
              <a:t>Research to Build and Present Knowledge</a:t>
            </a:r>
          </a:p>
          <a:p>
            <a:pPr eaLnBrk="1" hangingPunct="1">
              <a:buFont typeface="Times" charset="0"/>
              <a:buAutoNum type="arabicPeriod" startAt="7"/>
            </a:pPr>
            <a:r>
              <a:rPr lang="en-US" sz="2400">
                <a:solidFill>
                  <a:schemeClr val="tx2"/>
                </a:solidFill>
              </a:rPr>
              <a:t>Conduct short, as well as more sustained </a:t>
            </a:r>
            <a:r>
              <a:rPr lang="en-US" sz="2400" b="1" u="sng">
                <a:solidFill>
                  <a:schemeClr val="tx2"/>
                </a:solidFill>
              </a:rPr>
              <a:t>research projects</a:t>
            </a:r>
            <a:r>
              <a:rPr lang="en-US" sz="2400">
                <a:solidFill>
                  <a:schemeClr val="tx2"/>
                </a:solidFill>
              </a:rPr>
              <a:t> based on questions, demonstrating understanding of the subject under investigation.</a:t>
            </a:r>
          </a:p>
          <a:p>
            <a:pPr eaLnBrk="1" hangingPunct="1">
              <a:buFont typeface="Times" charset="0"/>
              <a:buAutoNum type="arabicPeriod" startAt="7"/>
            </a:pPr>
            <a:r>
              <a:rPr lang="en-US" sz="2400" b="1" u="sng"/>
              <a:t>Gather relevant information </a:t>
            </a:r>
            <a:r>
              <a:rPr lang="en-US" sz="2400"/>
              <a:t>from multiple print and digital sources, assess the credibility and accuracy of each source, and integrate the information while </a:t>
            </a:r>
            <a:r>
              <a:rPr lang="en-US" sz="2400" b="1" u="sng"/>
              <a:t>avoiding plagiarism</a:t>
            </a:r>
            <a:r>
              <a:rPr lang="en-US" sz="2400"/>
              <a:t>.</a:t>
            </a:r>
          </a:p>
          <a:p>
            <a:pPr eaLnBrk="1" hangingPunct="1">
              <a:buFont typeface="Times" charset="0"/>
              <a:buAutoNum type="arabicPeriod" startAt="7"/>
            </a:pPr>
            <a:r>
              <a:rPr lang="en-US" sz="2400" b="1" u="sng">
                <a:solidFill>
                  <a:schemeClr val="tx2"/>
                </a:solidFill>
              </a:rPr>
              <a:t>Draw evidence </a:t>
            </a:r>
            <a:r>
              <a:rPr lang="en-US" sz="2400">
                <a:solidFill>
                  <a:schemeClr val="tx2"/>
                </a:solidFill>
              </a:rPr>
              <a:t>from literary or informational texts to support analysis, reflection, and research.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306179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71D7BE31-5227-AE46-88EF-332046D423C7}" type="slidenum">
              <a:rPr lang="en-US" sz="1400">
                <a:solidFill>
                  <a:srgbClr val="000000"/>
                </a:solidFill>
              </a:rPr>
              <a:pPr defTabSz="455613"/>
              <a:t>35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32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32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32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532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8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 idx="4294967295"/>
          </p:nvPr>
        </p:nvSpPr>
        <p:spPr>
          <a:xfrm>
            <a:off x="268288" y="274638"/>
            <a:ext cx="8666162" cy="1373187"/>
          </a:xfrm>
          <a:solidFill>
            <a:srgbClr val="B00B00"/>
          </a:solidFill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FFFFFF"/>
                </a:solidFill>
              </a:rPr>
              <a:t>College and Career Readiness Writing Standards</a:t>
            </a:r>
            <a:r>
              <a:rPr lang="en-US" sz="3600" b="1">
                <a:solidFill>
                  <a:srgbClr val="FFFF8A"/>
                </a:solidFill>
              </a:rPr>
              <a:t> 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4294967295"/>
          </p:nvPr>
        </p:nvSpPr>
        <p:spPr>
          <a:xfrm>
            <a:off x="600075" y="1417638"/>
            <a:ext cx="7918450" cy="4800600"/>
          </a:xfrm>
        </p:spPr>
        <p:txBody>
          <a:bodyPr/>
          <a:lstStyle/>
          <a:p>
            <a:pPr marL="365125" indent="-282575" eaLnBrk="1" hangingPunct="1">
              <a:buFont typeface="Times" charset="0"/>
              <a:buNone/>
            </a:pPr>
            <a:endParaRPr lang="en-US" sz="2800" b="1"/>
          </a:p>
          <a:p>
            <a:pPr marL="365125" indent="-282575" eaLnBrk="1" hangingPunct="1">
              <a:buFont typeface="Times" charset="0"/>
              <a:buNone/>
            </a:pPr>
            <a:r>
              <a:rPr lang="en-US" sz="2800" b="1"/>
              <a:t>Range of Writing</a:t>
            </a:r>
          </a:p>
          <a:p>
            <a:pPr marL="365125" indent="-282575" eaLnBrk="1" hangingPunct="1">
              <a:buFont typeface="Times" charset="0"/>
              <a:buAutoNum type="arabicPeriod" startAt="10"/>
            </a:pPr>
            <a:r>
              <a:rPr lang="en-US" sz="2400"/>
              <a:t>Write routinely over extended time frames (time for research, reflection, and revision) and shorter time frames (a single sitting or a day or two) for a range of tasks, purposes, and audiences.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  <a:solidFill>
            <a:srgbClr val="B00B00"/>
          </a:solidFill>
        </p:spPr>
        <p:txBody>
          <a:bodyPr/>
          <a:lstStyle/>
          <a:p>
            <a:pPr eaLnBrk="1" hangingPunct="1"/>
            <a:r>
              <a:rPr lang="en-US" sz="2000" b="1">
                <a:solidFill>
                  <a:schemeClr val="bg1"/>
                </a:solidFill>
              </a:rPr>
              <a:t>Writing and Research the Analyzes and Deploys Evidence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79875" name="Content Placeholder 2"/>
          <p:cNvSpPr>
            <a:spLocks noGrp="1"/>
          </p:cNvSpPr>
          <p:nvPr>
            <p:ph idx="4294967295"/>
          </p:nvPr>
        </p:nvSpPr>
        <p:spPr>
          <a:xfrm>
            <a:off x="0" y="1571625"/>
            <a:ext cx="9144000" cy="455453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800" b="1"/>
              <a:t>Draw evidence from texts to support and develop:</a:t>
            </a:r>
          </a:p>
          <a:p>
            <a:pPr lvl="2" eaLnBrk="1" hangingPunct="1"/>
            <a:r>
              <a:rPr lang="en-US" sz="2800" b="1">
                <a:solidFill>
                  <a:schemeClr val="tx2"/>
                </a:solidFill>
              </a:rPr>
              <a:t>Analysis</a:t>
            </a:r>
          </a:p>
          <a:p>
            <a:pPr lvl="2" eaLnBrk="1" hangingPunct="1"/>
            <a:r>
              <a:rPr lang="en-US" sz="2800" b="1">
                <a:solidFill>
                  <a:schemeClr val="tx2"/>
                </a:solidFill>
              </a:rPr>
              <a:t>Reflection</a:t>
            </a:r>
          </a:p>
          <a:p>
            <a:pPr lvl="2" eaLnBrk="1" hangingPunct="1"/>
            <a:r>
              <a:rPr lang="en-US" sz="2800" b="1">
                <a:solidFill>
                  <a:schemeClr val="tx2"/>
                </a:solidFill>
              </a:rPr>
              <a:t>Research</a:t>
            </a:r>
            <a:r>
              <a:rPr lang="en-US" sz="2800" b="1"/>
              <a:t>	</a:t>
            </a:r>
          </a:p>
          <a:p>
            <a:pPr eaLnBrk="1" hangingPunct="1"/>
            <a:r>
              <a:rPr lang="en-US" sz="2800" b="1"/>
              <a:t>Increase opportunities to write in response to sources</a:t>
            </a:r>
          </a:p>
          <a:p>
            <a:pPr eaLnBrk="1" hangingPunct="1"/>
            <a:r>
              <a:rPr lang="en-US" sz="2800" b="1"/>
              <a:t>Extensive practice with short, focused research projects</a:t>
            </a:r>
          </a:p>
          <a:p>
            <a:pPr lvl="2" eaLnBrk="1" hangingPunct="1"/>
            <a:r>
              <a:rPr lang="ja-JP" altLang="en-US" sz="2800" b="1" i="1">
                <a:solidFill>
                  <a:srgbClr val="B00B00"/>
                </a:solidFill>
              </a:rPr>
              <a:t>“</a:t>
            </a:r>
            <a:r>
              <a:rPr lang="en-US" sz="2800" b="1" i="1">
                <a:solidFill>
                  <a:srgbClr val="B00B00"/>
                </a:solidFill>
              </a:rPr>
              <a:t>typically taking a week and occurring—at a minimum—quarterly</a:t>
            </a:r>
            <a:r>
              <a:rPr lang="ja-JP" altLang="en-US" sz="2800" b="1" i="1">
                <a:solidFill>
                  <a:srgbClr val="B00B00"/>
                </a:solidFill>
              </a:rPr>
              <a:t>”</a:t>
            </a:r>
            <a:endParaRPr lang="en-US" sz="2800" b="1" i="1">
              <a:solidFill>
                <a:srgbClr val="B00B00"/>
              </a:solidFill>
            </a:endParaRPr>
          </a:p>
          <a:p>
            <a:pPr eaLnBrk="1" hangingPunct="1"/>
            <a:r>
              <a:rPr lang="en-US" sz="2800" b="1"/>
              <a:t>Increase focus on argumentation and informative writing, less narrative writing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673100"/>
            <a:ext cx="7772400" cy="1633538"/>
          </a:xfrm>
        </p:spPr>
        <p:txBody>
          <a:bodyPr/>
          <a:lstStyle/>
          <a:p>
            <a:pPr eaLnBrk="1" hangingPunct="1"/>
            <a:r>
              <a:rPr lang="en-US"/>
              <a:t>Shift #4</a:t>
            </a:r>
          </a:p>
        </p:txBody>
      </p:sp>
      <p:sp>
        <p:nvSpPr>
          <p:cNvPr id="80899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2117725"/>
            <a:ext cx="6400800" cy="3436938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5400"/>
              <a:t>Text Based Answers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 idx="4294967295"/>
          </p:nvPr>
        </p:nvSpPr>
        <p:spPr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200" b="1">
                <a:solidFill>
                  <a:schemeClr val="bg1"/>
                </a:solidFill>
              </a:rPr>
              <a:t>High-quality, Text-dependent Questions &amp; Tasks</a:t>
            </a:r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81923" name="Content Placeholder 2"/>
          <p:cNvSpPr>
            <a:spLocks noGrp="1"/>
          </p:cNvSpPr>
          <p:nvPr>
            <p:ph idx="4294967295"/>
          </p:nvPr>
        </p:nvSpPr>
        <p:spPr/>
        <p:txBody>
          <a:bodyPr lIns="91437" tIns="45717" rIns="91437" bIns="45717"/>
          <a:lstStyle/>
          <a:p>
            <a:pPr eaLnBrk="1" hangingPunct="1"/>
            <a:r>
              <a:rPr lang="ja-JP" altLang="en-US" sz="2800" b="1"/>
              <a:t>“</a:t>
            </a:r>
            <a:r>
              <a:rPr lang="en-US" sz="2800" b="1" i="1"/>
              <a:t>Among the highest priorities of the Common Core Standards is that students can read closely and gain knowledge from texts</a:t>
            </a:r>
            <a:r>
              <a:rPr lang="en-US" sz="2800" b="1"/>
              <a:t>.</a:t>
            </a:r>
            <a:r>
              <a:rPr lang="ja-JP" altLang="en-US" sz="2800" b="1"/>
              <a:t>”</a:t>
            </a:r>
            <a:endParaRPr lang="en-US" sz="2800" b="1"/>
          </a:p>
          <a:p>
            <a:pPr lvl="2" eaLnBrk="1" hangingPunct="1"/>
            <a:r>
              <a:rPr lang="ja-JP" altLang="en-US" sz="2800" b="1">
                <a:solidFill>
                  <a:schemeClr val="tx2"/>
                </a:solidFill>
              </a:rPr>
              <a:t>“</a:t>
            </a:r>
            <a:r>
              <a:rPr lang="en-US" sz="2800" b="1" i="1">
                <a:solidFill>
                  <a:schemeClr val="tx2"/>
                </a:solidFill>
              </a:rPr>
              <a:t>More questions that can be answered </a:t>
            </a:r>
            <a:r>
              <a:rPr lang="en-US" sz="2800" b="1" i="1" u="sng">
                <a:solidFill>
                  <a:schemeClr val="tx2"/>
                </a:solidFill>
              </a:rPr>
              <a:t>only</a:t>
            </a:r>
            <a:r>
              <a:rPr lang="en-US" sz="2800" b="1" i="1">
                <a:solidFill>
                  <a:schemeClr val="tx2"/>
                </a:solidFill>
              </a:rPr>
              <a:t> with reference to the text</a:t>
            </a:r>
            <a:r>
              <a:rPr lang="en-US" sz="2800" b="1">
                <a:solidFill>
                  <a:schemeClr val="tx2"/>
                </a:solidFill>
              </a:rPr>
              <a:t>.</a:t>
            </a:r>
            <a:r>
              <a:rPr lang="ja-JP" altLang="en-US" sz="2800" b="1">
                <a:solidFill>
                  <a:schemeClr val="tx2"/>
                </a:solidFill>
              </a:rPr>
              <a:t>”</a:t>
            </a:r>
            <a:endParaRPr lang="en-US" sz="2800" b="1">
              <a:solidFill>
                <a:schemeClr val="tx2"/>
              </a:solidFill>
            </a:endParaRPr>
          </a:p>
          <a:p>
            <a:pPr lvl="2" eaLnBrk="1" hangingPunct="1"/>
            <a:r>
              <a:rPr lang="ja-JP" altLang="en-US" sz="2800" b="1">
                <a:solidFill>
                  <a:schemeClr val="tx2"/>
                </a:solidFill>
              </a:rPr>
              <a:t>“</a:t>
            </a:r>
            <a:r>
              <a:rPr lang="en-US" sz="2800" b="1" i="1">
                <a:solidFill>
                  <a:schemeClr val="tx2"/>
                </a:solidFill>
              </a:rPr>
              <a:t>Sequences of questions should elicit a sustained discussion</a:t>
            </a:r>
            <a:r>
              <a:rPr lang="en-US" sz="2800" b="1">
                <a:solidFill>
                  <a:schemeClr val="tx2"/>
                </a:solidFill>
              </a:rPr>
              <a:t>.</a:t>
            </a:r>
            <a:r>
              <a:rPr lang="ja-JP" altLang="en-US" sz="2800" b="1">
                <a:solidFill>
                  <a:schemeClr val="tx2"/>
                </a:solidFill>
              </a:rPr>
              <a:t>”</a:t>
            </a:r>
            <a:endParaRPr lang="en-US" sz="2800" b="1">
              <a:solidFill>
                <a:schemeClr val="tx2"/>
              </a:solidFill>
            </a:endParaRPr>
          </a:p>
          <a:p>
            <a:pPr lvl="2" eaLnBrk="1" hangingPunct="1"/>
            <a:r>
              <a:rPr lang="en-US" sz="2800" b="1">
                <a:solidFill>
                  <a:schemeClr val="tx2"/>
                </a:solidFill>
              </a:rPr>
              <a:t>Tasks must </a:t>
            </a:r>
            <a:r>
              <a:rPr lang="ja-JP" altLang="en-US" sz="2800" b="1">
                <a:solidFill>
                  <a:schemeClr val="tx2"/>
                </a:solidFill>
              </a:rPr>
              <a:t>“</a:t>
            </a:r>
            <a:r>
              <a:rPr lang="en-US" sz="2800" b="1" i="1">
                <a:solidFill>
                  <a:schemeClr val="tx2"/>
                </a:solidFill>
              </a:rPr>
              <a:t>require the use of more textual evidence</a:t>
            </a:r>
            <a:r>
              <a:rPr lang="en-US" sz="2800" b="1">
                <a:solidFill>
                  <a:srgbClr val="006193"/>
                </a:solidFill>
              </a:rPr>
              <a:t>.</a:t>
            </a:r>
            <a:r>
              <a:rPr lang="ja-JP" altLang="en-US" sz="2800" b="1">
                <a:solidFill>
                  <a:srgbClr val="006193"/>
                </a:solidFill>
              </a:rPr>
              <a:t>”</a:t>
            </a:r>
            <a:endParaRPr lang="en-US" sz="2800" b="1">
              <a:solidFill>
                <a:srgbClr val="0061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>
          <a:xfrm>
            <a:off x="0" y="250825"/>
            <a:ext cx="9144000" cy="1038225"/>
          </a:xfrm>
        </p:spPr>
        <p:txBody>
          <a:bodyPr lIns="91437" tIns="45717" rIns="91437" bIns="45717"/>
          <a:lstStyle/>
          <a:p>
            <a:r>
              <a:rPr lang="en-US" sz="3600" b="1"/>
              <a:t>Key Findings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89050"/>
            <a:ext cx="8229600" cy="4837113"/>
          </a:xfrm>
        </p:spPr>
        <p:txBody>
          <a:bodyPr lIns="91437" tIns="45717" rIns="91437" bIns="45717">
            <a:normAutofit lnSpcReduction="10000"/>
          </a:bodyPr>
          <a:lstStyle/>
          <a:p>
            <a:r>
              <a:rPr lang="en-US"/>
              <a:t>CCSS applicable to success in a wide range of courses</a:t>
            </a:r>
          </a:p>
          <a:p>
            <a:r>
              <a:rPr lang="en-US"/>
              <a:t>Challenge level is sufficient</a:t>
            </a:r>
          </a:p>
          <a:p>
            <a:r>
              <a:rPr lang="en-US"/>
              <a:t>Coherent representation of knowledge necessary</a:t>
            </a:r>
          </a:p>
          <a:p>
            <a:r>
              <a:rPr lang="en-US"/>
              <a:t>Core of knowledge is common across general education and career courses</a:t>
            </a:r>
          </a:p>
          <a:p>
            <a:r>
              <a:rPr lang="en-US"/>
              <a:t>Career areas tend to have knowledge profiles that differ from general education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32451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52F83FC5-7365-1747-99EA-DA6C6F192591}" type="slidenum">
              <a:rPr lang="en-US" sz="1400">
                <a:solidFill>
                  <a:srgbClr val="000000"/>
                </a:solidFill>
              </a:rPr>
              <a:pPr defTabSz="455613"/>
              <a:t>4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 idx="4294967295"/>
          </p:nvPr>
        </p:nvSpPr>
        <p:spPr>
          <a:xfrm>
            <a:off x="300038" y="231775"/>
            <a:ext cx="8553450" cy="1490663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600" b="1">
                <a:solidFill>
                  <a:schemeClr val="bg1"/>
                </a:solidFill>
              </a:rPr>
              <a:t>College and Career Readiness Anchor Standards for Speaking and Listening</a:t>
            </a:r>
          </a:p>
        </p:txBody>
      </p:sp>
      <p:sp>
        <p:nvSpPr>
          <p:cNvPr id="208899" name="Content Placeholder 2"/>
          <p:cNvSpPr>
            <a:spLocks noGrp="1"/>
          </p:cNvSpPr>
          <p:nvPr>
            <p:ph idx="4294967295"/>
          </p:nvPr>
        </p:nvSpPr>
        <p:spPr>
          <a:xfrm>
            <a:off x="381000" y="1447800"/>
            <a:ext cx="8382000" cy="4800600"/>
          </a:xfrm>
        </p:spPr>
        <p:txBody>
          <a:bodyPr lIns="91437" tIns="45717" rIns="91437" bIns="45717"/>
          <a:lstStyle/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endParaRPr lang="en-US" sz="2400" b="1"/>
          </a:p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/>
              <a:t>Comprehension and Collaboration</a:t>
            </a:r>
          </a:p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/>
              <a:t>	1. Range of </a:t>
            </a:r>
            <a:r>
              <a:rPr lang="en-US" sz="2400" u="sng"/>
              <a:t>conversations and collaborations,  diverse partners</a:t>
            </a:r>
            <a:r>
              <a:rPr lang="en-US" sz="2400"/>
              <a:t>, building on </a:t>
            </a:r>
            <a:r>
              <a:rPr lang="en-US" sz="2400" u="sng"/>
              <a:t>others’ ideas </a:t>
            </a:r>
            <a:r>
              <a:rPr lang="en-US" sz="2400"/>
              <a:t>and </a:t>
            </a:r>
            <a:r>
              <a:rPr lang="en-US" sz="2400" u="sng"/>
              <a:t>expressing</a:t>
            </a:r>
            <a:r>
              <a:rPr lang="en-US" sz="2400"/>
              <a:t> their </a:t>
            </a:r>
            <a:r>
              <a:rPr lang="en-US" sz="2400" u="sng"/>
              <a:t>own</a:t>
            </a:r>
            <a:r>
              <a:rPr lang="en-US" sz="2400"/>
              <a:t> clearly and persuasively.</a:t>
            </a:r>
          </a:p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endParaRPr lang="en-US" sz="2400"/>
          </a:p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/>
              <a:t>	</a:t>
            </a:r>
            <a:r>
              <a:rPr lang="en-US" sz="2400">
                <a:solidFill>
                  <a:schemeClr val="tx2"/>
                </a:solidFill>
              </a:rPr>
              <a:t>2. Integrate and evaluate information presented in </a:t>
            </a:r>
            <a:r>
              <a:rPr lang="en-US" sz="2400" u="sng">
                <a:solidFill>
                  <a:schemeClr val="tx2"/>
                </a:solidFill>
              </a:rPr>
              <a:t>diverse media </a:t>
            </a:r>
            <a:r>
              <a:rPr lang="en-US" sz="2400">
                <a:solidFill>
                  <a:schemeClr val="tx2"/>
                </a:solidFill>
              </a:rPr>
              <a:t>and formats, including visually, quantitatively, and orally.</a:t>
            </a:r>
          </a:p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endParaRPr lang="en-US" sz="2400"/>
          </a:p>
          <a:p>
            <a:pPr marL="363538" indent="-280988"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/>
              <a:t>	3. </a:t>
            </a:r>
            <a:r>
              <a:rPr lang="en-US" sz="2400" u="sng"/>
              <a:t>Evaluate a speaker’s point of view</a:t>
            </a:r>
            <a:r>
              <a:rPr lang="en-US" sz="2400"/>
              <a:t>, reasoning, and use of evidence and rhetoric.</a:t>
            </a:r>
          </a:p>
        </p:txBody>
      </p:sp>
      <p:sp>
        <p:nvSpPr>
          <p:cNvPr id="311299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E339BA9B-1327-FC44-A860-4354D3842EEF}" type="slidenum">
              <a:rPr lang="en-US" sz="1400">
                <a:solidFill>
                  <a:srgbClr val="000000"/>
                </a:solidFill>
              </a:rPr>
              <a:pPr defTabSz="455613"/>
              <a:t>40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 idx="4294967295"/>
          </p:nvPr>
        </p:nvSpPr>
        <p:spPr>
          <a:xfrm>
            <a:off x="188913" y="274638"/>
            <a:ext cx="8745537" cy="1143000"/>
          </a:xfrm>
          <a:solidFill>
            <a:schemeClr val="tx2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200" b="1">
                <a:solidFill>
                  <a:schemeClr val="bg1"/>
                </a:solidFill>
              </a:rPr>
              <a:t>College and Career Readiness Anchor Standards for Speaking and Listening</a:t>
            </a:r>
          </a:p>
        </p:txBody>
      </p:sp>
      <p:sp>
        <p:nvSpPr>
          <p:cNvPr id="20992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447800"/>
            <a:ext cx="8553450" cy="4800600"/>
          </a:xfrm>
        </p:spPr>
        <p:txBody>
          <a:bodyPr lIns="91437" tIns="45717" rIns="91437" bIns="45717"/>
          <a:lstStyle/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600" b="1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600" b="1"/>
              <a:t>Presentation of Knowledge and Ideas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200"/>
              <a:t>	</a:t>
            </a:r>
            <a:r>
              <a:rPr lang="en-US" sz="2200">
                <a:solidFill>
                  <a:schemeClr val="tx2"/>
                </a:solidFill>
              </a:rPr>
              <a:t>4. Present information, findings, and supporting evidence such that</a:t>
            </a:r>
            <a:r>
              <a:rPr lang="en-US" sz="2200" u="sng">
                <a:solidFill>
                  <a:schemeClr val="tx2"/>
                </a:solidFill>
              </a:rPr>
              <a:t> listeners can follow the line of reasoning </a:t>
            </a:r>
            <a:r>
              <a:rPr lang="en-US" sz="2200">
                <a:solidFill>
                  <a:schemeClr val="tx2"/>
                </a:solidFill>
              </a:rPr>
              <a:t>and the organization, development, and style are appropriate to task, purpose, and audience.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200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200"/>
              <a:t>	5. Make strategic use of digital media and visual displays of data to express information and enhance understanding of presentations.</a:t>
            </a:r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endParaRPr lang="en-US" sz="2200"/>
          </a:p>
          <a:p>
            <a:pPr marL="363538" indent="-280988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200"/>
              <a:t>	</a:t>
            </a:r>
            <a:r>
              <a:rPr lang="en-US" sz="2200">
                <a:solidFill>
                  <a:schemeClr val="tx2"/>
                </a:solidFill>
              </a:rPr>
              <a:t>6. Adapt speech to a variety of contexts and communicative tasks, demonstrating command of formal English when indicated or appropriate.</a:t>
            </a:r>
          </a:p>
        </p:txBody>
      </p:sp>
      <p:sp>
        <p:nvSpPr>
          <p:cNvPr id="31232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6EBADDC0-B59D-FC4C-8EFC-FB9351DF90F2}" type="slidenum">
              <a:rPr lang="en-US" sz="1400">
                <a:solidFill>
                  <a:srgbClr val="000000"/>
                </a:solidFill>
              </a:rPr>
              <a:pPr defTabSz="455613"/>
              <a:t>41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 idx="4294967295"/>
          </p:nvPr>
        </p:nvSpPr>
        <p:spPr>
          <a:xfrm>
            <a:off x="611188" y="274638"/>
            <a:ext cx="7878762" cy="1143000"/>
          </a:xfrm>
          <a:solidFill>
            <a:schemeClr val="tx2"/>
          </a:solidFill>
        </p:spPr>
        <p:txBody>
          <a:bodyPr/>
          <a:lstStyle/>
          <a:p>
            <a:pPr eaLnBrk="1" hangingPunct="1"/>
            <a:r>
              <a:rPr lang="en-US" sz="3200" b="1">
                <a:solidFill>
                  <a:schemeClr val="bg1"/>
                </a:solidFill>
              </a:rPr>
              <a:t>College and Career Readiness Anchor Standards for Language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2000" b="1"/>
              <a:t>Conventions of Standard English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AutoNum type="arabicPeriod"/>
            </a:pPr>
            <a:r>
              <a:rPr lang="en-US" sz="1800"/>
              <a:t>When writing or speaking.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AutoNum type="arabicPeriod"/>
            </a:pPr>
            <a:r>
              <a:rPr lang="en-US" sz="1800"/>
              <a:t>Use  capitalization, punctuation, and spelling when writing.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endParaRPr lang="en-US" sz="2000" b="1"/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2000" b="1"/>
              <a:t>Knowledge of Language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AutoNum type="arabicPeriod" startAt="3"/>
            </a:pPr>
            <a:r>
              <a:rPr lang="en-US" sz="1800"/>
              <a:t>To comprehend more fully when reading or listening.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endParaRPr lang="en-US" sz="1800"/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2000" b="1"/>
              <a:t>Vocabulary Acquisition and Use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1800"/>
              <a:t>4. Determine or clarify the meaning of unknown and multiple-meaning words and phrases by using context clues, analyzing meaningful word parts, 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1800"/>
              <a:t>5. Demonstrate understanding of figurative language, word relationships, and nuances in word meanings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1800"/>
              <a:t>6. Acquire and use accurately a range of general academic and domain-specific words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673100"/>
            <a:ext cx="7772400" cy="1633538"/>
          </a:xfrm>
        </p:spPr>
        <p:txBody>
          <a:bodyPr/>
          <a:lstStyle/>
          <a:p>
            <a:pPr eaLnBrk="1" hangingPunct="1"/>
            <a:r>
              <a:rPr lang="en-US"/>
              <a:t>Shift #6</a:t>
            </a:r>
          </a:p>
        </p:txBody>
      </p:sp>
      <p:sp>
        <p:nvSpPr>
          <p:cNvPr id="86019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2117725"/>
            <a:ext cx="6400800" cy="3436938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5400"/>
              <a:t>Academic Vocabulary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3"/>
          <p:cNvSpPr>
            <a:spLocks noGrp="1"/>
          </p:cNvSpPr>
          <p:nvPr>
            <p:ph type="ctrTitle" idx="4294967295"/>
          </p:nvPr>
        </p:nvSpPr>
        <p:spPr>
          <a:xfrm>
            <a:off x="0" y="109538"/>
            <a:ext cx="9144000" cy="1470025"/>
          </a:xfrm>
          <a:solidFill>
            <a:schemeClr val="tx2"/>
          </a:solidFill>
        </p:spPr>
        <p:txBody>
          <a:bodyPr lIns="91437" tIns="45717" rIns="91437" bIns="45717"/>
          <a:lstStyle/>
          <a:p>
            <a:r>
              <a:rPr lang="en-US">
                <a:solidFill>
                  <a:schemeClr val="bg1"/>
                </a:solidFill>
              </a:rPr>
              <a:t>Language Progressive Skills</a:t>
            </a:r>
          </a:p>
        </p:txBody>
      </p:sp>
      <p:sp>
        <p:nvSpPr>
          <p:cNvPr id="87043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DB9FEE5F-940F-EF4C-AB6A-071A5859F63C}" type="slidenum">
              <a:rPr lang="en-US" sz="1400">
                <a:solidFill>
                  <a:srgbClr val="000000"/>
                </a:solidFill>
                <a:latin typeface="Palatino Linotype" pitchFamily="18" charset="0"/>
              </a:rPr>
              <a:pPr defTabSz="455613"/>
              <a:t>44</a:t>
            </a:fld>
            <a:endParaRPr lang="en-US" sz="140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136525" y="1600200"/>
            <a:ext cx="73310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/>
          <a:lstStyle/>
          <a:p>
            <a:pPr algn="ctr" defTabSz="914373" eaLnBrk="0" hangingPunct="0">
              <a:spcBef>
                <a:spcPct val="20000"/>
              </a:spcBef>
              <a:buClr>
                <a:srgbClr val="75914D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Palatino Linotype"/>
                <a:ea typeface="ＭＳ Ｐゴシック" charset="-128"/>
                <a:cs typeface="ＭＳ Ｐゴシック" charset="-128"/>
              </a:rPr>
              <a:t>Tier I - words of everyday speech</a:t>
            </a:r>
          </a:p>
          <a:p>
            <a:pPr algn="ctr" defTabSz="914373" eaLnBrk="0" hangingPunct="0">
              <a:spcBef>
                <a:spcPct val="20000"/>
              </a:spcBef>
              <a:buClr>
                <a:srgbClr val="75914D"/>
              </a:buClr>
              <a:defRPr/>
            </a:pPr>
            <a:endParaRPr lang="en-US" sz="3200" kern="0" dirty="0">
              <a:solidFill>
                <a:srgbClr val="000000"/>
              </a:solidFill>
              <a:latin typeface="Palatino Linotype"/>
              <a:ea typeface="ＭＳ Ｐゴシック" charset="-128"/>
              <a:cs typeface="ＭＳ Ｐゴシック" charset="-128"/>
            </a:endParaRPr>
          </a:p>
          <a:p>
            <a:pPr algn="ctr" defTabSz="914373" eaLnBrk="0" hangingPunct="0">
              <a:spcBef>
                <a:spcPct val="20000"/>
              </a:spcBef>
              <a:buClr>
                <a:srgbClr val="75914D"/>
              </a:buClr>
              <a:defRPr/>
            </a:pPr>
            <a:r>
              <a:rPr lang="en-US" sz="3200" kern="0" dirty="0">
                <a:solidFill>
                  <a:srgbClr val="B00B00"/>
                </a:solidFill>
                <a:latin typeface="Palatino Linotype"/>
                <a:ea typeface="ＭＳ Ｐゴシック" charset="-128"/>
                <a:cs typeface="ＭＳ Ｐゴシック" charset="-128"/>
              </a:rPr>
              <a:t>Tier II - general academic words, typically found in text, ways to communicate simple ideas</a:t>
            </a:r>
          </a:p>
          <a:p>
            <a:pPr algn="ctr" defTabSz="914373" eaLnBrk="0" hangingPunct="0">
              <a:spcBef>
                <a:spcPct val="20000"/>
              </a:spcBef>
              <a:buClr>
                <a:srgbClr val="75914D"/>
              </a:buClr>
              <a:defRPr/>
            </a:pPr>
            <a:endParaRPr lang="en-US" sz="3200" kern="0" dirty="0">
              <a:solidFill>
                <a:srgbClr val="B00B00"/>
              </a:solidFill>
              <a:latin typeface="Palatino Linotype"/>
              <a:ea typeface="ＭＳ Ｐゴシック" charset="-128"/>
              <a:cs typeface="ＭＳ Ｐゴシック" charset="-128"/>
            </a:endParaRPr>
          </a:p>
          <a:p>
            <a:pPr algn="ctr" defTabSz="914373" eaLnBrk="0" hangingPunct="0">
              <a:spcBef>
                <a:spcPct val="20000"/>
              </a:spcBef>
              <a:buClr>
                <a:srgbClr val="75914D"/>
              </a:buClr>
              <a:defRPr/>
            </a:pPr>
            <a:r>
              <a:rPr lang="en-US" sz="3200" kern="0" dirty="0">
                <a:solidFill>
                  <a:srgbClr val="000000"/>
                </a:solidFill>
                <a:latin typeface="Palatino Linotype"/>
                <a:ea typeface="ＭＳ Ｐゴシック" charset="-128"/>
                <a:cs typeface="ＭＳ Ｐゴシック" charset="-128"/>
              </a:rPr>
              <a:t>Tier III - domain-specific words (informational text)</a:t>
            </a:r>
          </a:p>
        </p:txBody>
      </p:sp>
      <p:pic>
        <p:nvPicPr>
          <p:cNvPr id="87045" name="Picture 2" descr="C:\Program Files (x86)\Microsoft Office\Media\CntCD1\ClipArt1\j016087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444750"/>
            <a:ext cx="579438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6" name="Picture 3" descr="C:\Program Files (x86)\Microsoft Office\Media\CntCD1\ClipArt3\j0238549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4508500"/>
            <a:ext cx="10064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7" name="Picture 4" descr="C:\Users\Patty\Pictures\Microsoft Clip Organizer\j0232133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08800" y="1579563"/>
            <a:ext cx="1119188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3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477250" cy="1595437"/>
          </a:xfrm>
          <a:solidFill>
            <a:srgbClr val="B00B00"/>
          </a:solidFill>
        </p:spPr>
        <p:txBody>
          <a:bodyPr/>
          <a:lstStyle/>
          <a:p>
            <a:pPr eaLnBrk="1" hangingPunct="1"/>
            <a:r>
              <a:rPr lang="en-US" sz="2800" b="1">
                <a:solidFill>
                  <a:srgbClr val="FFFFFF"/>
                </a:solidFill>
              </a:rPr>
              <a:t>Reading Standards for Literacy in History/Social Studies, Science and Technical Subjects 6-12</a:t>
            </a:r>
          </a:p>
        </p:txBody>
      </p:sp>
      <p:sp>
        <p:nvSpPr>
          <p:cNvPr id="51405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365125" indent="-282575" eaLnBrk="1" hangingPunct="1">
              <a:buFont typeface="Wingdings 2" charset="2"/>
              <a:buChar char=""/>
            </a:pPr>
            <a:endParaRPr lang="en-US" sz="3000"/>
          </a:p>
          <a:p>
            <a:pPr marL="365125" indent="-282575" eaLnBrk="1" hangingPunct="1">
              <a:buFont typeface="Wingdings 2" charset="2"/>
              <a:buChar char=""/>
            </a:pPr>
            <a:r>
              <a:rPr lang="en-US" sz="3000"/>
              <a:t>Reading critical to building knowledge</a:t>
            </a:r>
          </a:p>
          <a:p>
            <a:pPr marL="365125" indent="-282575" eaLnBrk="1" hangingPunct="1">
              <a:buFont typeface="Wingdings 2" charset="2"/>
              <a:buChar char=""/>
            </a:pPr>
            <a:r>
              <a:rPr lang="en-US" sz="3000"/>
              <a:t>Appreciation for the norms and conventions</a:t>
            </a:r>
          </a:p>
          <a:p>
            <a:pPr marL="365125" indent="-282575" eaLnBrk="1" hangingPunct="1">
              <a:buFont typeface="Wingdings 2" charset="2"/>
              <a:buChar char=""/>
            </a:pPr>
            <a:r>
              <a:rPr lang="en-US" sz="3000"/>
              <a:t>Evidence</a:t>
            </a:r>
          </a:p>
          <a:p>
            <a:pPr marL="365125" indent="-282575" eaLnBrk="1" hangingPunct="1">
              <a:buFont typeface="Wingdings 2" charset="2"/>
              <a:buChar char=""/>
            </a:pPr>
            <a:r>
              <a:rPr lang="en-US" sz="3000"/>
              <a:t>Understanding of domain specific words</a:t>
            </a:r>
          </a:p>
          <a:p>
            <a:pPr marL="365125" indent="-282575" eaLnBrk="1" hangingPunct="1">
              <a:buFont typeface="Wingdings 2" charset="2"/>
              <a:buChar char=""/>
            </a:pPr>
            <a:r>
              <a:rPr lang="en-US" sz="3000"/>
              <a:t>Analyze, evaluate intricate argument, synthesize</a:t>
            </a:r>
          </a:p>
          <a:p>
            <a:pPr marL="365125" indent="-282575" eaLnBrk="1" hangingPunct="1">
              <a:buFont typeface="Wingdings 2" charset="2"/>
              <a:buChar char=""/>
            </a:pPr>
            <a:r>
              <a:rPr lang="en-US" sz="3000"/>
              <a:t>Complement the disciplines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TextBox 2"/>
          <p:cNvSpPr txBox="1">
            <a:spLocks noChangeArrowheads="1"/>
          </p:cNvSpPr>
          <p:nvPr/>
        </p:nvSpPr>
        <p:spPr bwMode="auto">
          <a:xfrm>
            <a:off x="6248400" y="6858000"/>
            <a:ext cx="255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Palatino Linotype" pitchFamily="18" charset="0"/>
                <a:ea typeface="ＭＳ Ｐゴシック" charset="-128"/>
                <a:cs typeface="ＭＳ Ｐゴシック" charset="-128"/>
              </a:rPr>
              <a:t>Engageny.org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03325"/>
          </a:xfrm>
          <a:solidFill>
            <a:srgbClr val="B00B00"/>
          </a:solidFill>
        </p:spPr>
        <p:txBody>
          <a:bodyPr lIns="91437" tIns="45717" rIns="91437" bIns="45717"/>
          <a:lstStyle/>
          <a:p>
            <a:pPr eaLnBrk="1" hangingPunct="1"/>
            <a:r>
              <a:rPr lang="en-US" sz="3600" b="1">
                <a:solidFill>
                  <a:schemeClr val="bg1"/>
                </a:solidFill>
              </a:rPr>
              <a:t>HS Pathways</a:t>
            </a:r>
          </a:p>
        </p:txBody>
      </p:sp>
      <p:sp>
        <p:nvSpPr>
          <p:cNvPr id="640003" name="Content Placeholder 2"/>
          <p:cNvSpPr>
            <a:spLocks noGrp="1"/>
          </p:cNvSpPr>
          <p:nvPr>
            <p:ph idx="4294967295"/>
          </p:nvPr>
        </p:nvSpPr>
        <p:spPr>
          <a:xfrm>
            <a:off x="1033463" y="1447800"/>
            <a:ext cx="7043737" cy="4800600"/>
          </a:xfrm>
        </p:spPr>
        <p:txBody>
          <a:bodyPr lIns="91437" tIns="45717" rIns="91437" bIns="45717"/>
          <a:lstStyle/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2600"/>
              <a:t>1)</a:t>
            </a:r>
            <a:r>
              <a:rPr lang="en-US" sz="2600" b="1"/>
              <a:t> Traditional </a:t>
            </a:r>
            <a:r>
              <a:rPr lang="en-US" sz="2600"/>
              <a:t>(US) – 2 Algebra, Geometry and Data, probability and statistics included in each course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2600"/>
              <a:t>2) </a:t>
            </a:r>
            <a:r>
              <a:rPr lang="en-US" sz="2600" b="1"/>
              <a:t>International</a:t>
            </a:r>
            <a:r>
              <a:rPr lang="en-US" sz="2600"/>
              <a:t> (integrated) three courses including number , algebra, geometry, probability and statistics each year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2600"/>
              <a:t>3) </a:t>
            </a:r>
            <a:r>
              <a:rPr lang="en-US" sz="2600" b="1"/>
              <a:t>Compacted version of traditional </a:t>
            </a:r>
            <a:r>
              <a:rPr lang="en-US" sz="2600"/>
              <a:t>– grade 7/8 and algebra completed by end of 8</a:t>
            </a:r>
            <a:r>
              <a:rPr lang="en-US" sz="2600" baseline="30000"/>
              <a:t>th</a:t>
            </a:r>
            <a:r>
              <a:rPr lang="en-US" sz="2600"/>
              <a:t> grade</a:t>
            </a:r>
          </a:p>
          <a:p>
            <a:pPr marL="365125" indent="-282575" eaLnBrk="1" hangingPunct="1">
              <a:lnSpc>
                <a:spcPct val="90000"/>
              </a:lnSpc>
              <a:buFont typeface="Wingdings 2" charset="2"/>
              <a:buNone/>
            </a:pPr>
            <a:r>
              <a:rPr lang="en-US" sz="2600"/>
              <a:t>4) </a:t>
            </a:r>
            <a:r>
              <a:rPr lang="en-US" sz="2600" b="1"/>
              <a:t>Compacted integrated model, </a:t>
            </a:r>
            <a:r>
              <a:rPr lang="en-US" sz="2600"/>
              <a:t>allowing students to reach Calculus or other college level courses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000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Content Placeholder 4"/>
          <p:cNvSpPr>
            <a:spLocks noGrp="1"/>
          </p:cNvSpPr>
          <p:nvPr>
            <p:ph idx="4294967295"/>
          </p:nvPr>
        </p:nvSpPr>
        <p:spPr>
          <a:xfrm>
            <a:off x="442913" y="2244725"/>
            <a:ext cx="8229600" cy="3162300"/>
          </a:xfrm>
        </p:spPr>
        <p:txBody>
          <a:bodyPr/>
          <a:lstStyle/>
          <a:p>
            <a:r>
              <a:rPr lang="en-US" sz="2400">
                <a:hlinkClick r:id="rId2"/>
              </a:rPr>
              <a:t>susangendron1@gmail.com</a:t>
            </a:r>
            <a:endParaRPr lang="en-US" sz="2400"/>
          </a:p>
          <a:p>
            <a:pPr eaLnBrk="1" hangingPunct="1"/>
            <a:r>
              <a:rPr lang="en-US" sz="2400">
                <a:latin typeface="Times New Roman" charset="0"/>
              </a:rPr>
              <a:t>1587 Route 146</a:t>
            </a:r>
          </a:p>
          <a:p>
            <a:pPr eaLnBrk="1" hangingPunct="1"/>
            <a:r>
              <a:rPr lang="en-US" sz="2400">
                <a:latin typeface="Times New Roman" charset="0"/>
              </a:rPr>
              <a:t>Rexford, NY  12148</a:t>
            </a:r>
          </a:p>
          <a:p>
            <a:pPr eaLnBrk="1" hangingPunct="1"/>
            <a:r>
              <a:rPr lang="en-US" sz="2400">
                <a:latin typeface="Times New Roman" charset="0"/>
              </a:rPr>
              <a:t>Phone (518) 399-2776</a:t>
            </a:r>
          </a:p>
          <a:p>
            <a:pPr eaLnBrk="1" hangingPunct="1"/>
            <a:r>
              <a:rPr lang="en-US" sz="2400">
                <a:latin typeface="Times New Roman" charset="0"/>
              </a:rPr>
              <a:t>Fax (518) 399-7607</a:t>
            </a:r>
          </a:p>
          <a:p>
            <a:pPr eaLnBrk="1" hangingPunct="1"/>
            <a:r>
              <a:rPr lang="en-US" sz="2400">
                <a:latin typeface="Times New Roman" charset="0"/>
              </a:rPr>
              <a:t>E-mail - info@LeaderEd.com</a:t>
            </a:r>
          </a:p>
          <a:p>
            <a:pPr eaLnBrk="1" hangingPunct="1"/>
            <a:r>
              <a:rPr lang="en-US" sz="2400">
                <a:latin typeface="Times New Roman" charset="0"/>
              </a:rPr>
              <a:t>www.LeaderEd.com</a:t>
            </a: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-7938"/>
            <a:ext cx="9144000" cy="822326"/>
          </a:xfrm>
        </p:spPr>
        <p:txBody>
          <a:bodyPr lIns="91437" tIns="45717" rIns="91437" bIns="45717">
            <a:normAutofit fontScale="90000"/>
          </a:bodyPr>
          <a:lstStyle/>
          <a:p>
            <a:pPr eaLnBrk="1" hangingPunct="1"/>
            <a:r>
              <a:rPr lang="en-US" sz="3600" b="1"/>
              <a:t> </a:t>
            </a:r>
            <a:r>
              <a:rPr lang="en-US" sz="2000" b="1">
                <a:solidFill>
                  <a:schemeClr val="bg1"/>
                </a:solidFill>
              </a:rPr>
              <a:t>Lexile </a:t>
            </a:r>
            <a:r>
              <a:rPr lang="en-US" sz="2000" b="1" baseline="30000">
                <a:solidFill>
                  <a:schemeClr val="bg1"/>
                </a:solidFill>
                <a:ea typeface="Times New Roman" charset="0"/>
                <a:cs typeface="Times New Roman" charset="0"/>
              </a:rPr>
              <a:t> </a:t>
            </a:r>
            <a:r>
              <a:rPr lang="en-US" sz="2000" b="1">
                <a:solidFill>
                  <a:schemeClr val="bg1"/>
                </a:solidFill>
              </a:rPr>
              <a:t>Framework</a:t>
            </a:r>
            <a:r>
              <a:rPr lang="en-US" sz="2000" b="1" baseline="30000">
                <a:solidFill>
                  <a:schemeClr val="bg1"/>
                </a:solidFill>
                <a:ea typeface="Times New Roman" charset="0"/>
                <a:cs typeface="Times New Roman" charset="0"/>
              </a:rPr>
              <a:t>®</a:t>
            </a:r>
            <a:r>
              <a:rPr lang="en-US" sz="2000" b="1">
                <a:solidFill>
                  <a:schemeClr val="bg1"/>
                </a:solidFill>
              </a:rPr>
              <a:t> for Reading Study </a:t>
            </a:r>
            <a:br>
              <a:rPr lang="en-US" sz="2000" b="1">
                <a:solidFill>
                  <a:schemeClr val="bg1"/>
                </a:solidFill>
              </a:rPr>
            </a:br>
            <a:r>
              <a:rPr lang="en-US" sz="2000" b="1">
                <a:solidFill>
                  <a:schemeClr val="bg1"/>
                </a:solidFill>
              </a:rPr>
              <a:t>Summary of Text Lexile Measures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635125" y="1371600"/>
            <a:ext cx="6569075" cy="411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 flipV="1">
            <a:off x="2459038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 flipV="1">
            <a:off x="3281363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 flipV="1">
            <a:off x="4105275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 flipV="1">
            <a:off x="4927600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5751513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 flipV="1">
            <a:off x="6573838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V="1">
            <a:off x="7396163" y="1371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1635125" y="5075238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1635125" y="466407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9" name="Line 13"/>
          <p:cNvSpPr>
            <a:spLocks noChangeShapeType="1"/>
          </p:cNvSpPr>
          <p:nvPr/>
        </p:nvSpPr>
        <p:spPr bwMode="auto">
          <a:xfrm>
            <a:off x="1635125" y="425132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1635125" y="3840163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1635125" y="3429000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>
            <a:off x="1635125" y="3017838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3" name="Line 17"/>
          <p:cNvSpPr>
            <a:spLocks noChangeShapeType="1"/>
          </p:cNvSpPr>
          <p:nvPr/>
        </p:nvSpPr>
        <p:spPr bwMode="auto">
          <a:xfrm>
            <a:off x="1635125" y="260667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4" name="Line 18"/>
          <p:cNvSpPr>
            <a:spLocks noChangeShapeType="1"/>
          </p:cNvSpPr>
          <p:nvPr/>
        </p:nvSpPr>
        <p:spPr bwMode="auto">
          <a:xfrm>
            <a:off x="1635125" y="2193925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5" name="Line 19"/>
          <p:cNvSpPr>
            <a:spLocks noChangeShapeType="1"/>
          </p:cNvSpPr>
          <p:nvPr/>
        </p:nvSpPr>
        <p:spPr bwMode="auto">
          <a:xfrm>
            <a:off x="1635125" y="1782763"/>
            <a:ext cx="6569075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1046163" y="5322888"/>
            <a:ext cx="5651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r" defTabSz="912813"/>
            <a:r>
              <a:rPr lang="en-US" sz="14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600</a:t>
            </a: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1052513" y="4505325"/>
            <a:ext cx="5651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r" defTabSz="912813"/>
            <a:r>
              <a:rPr lang="en-US" sz="14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800</a:t>
            </a:r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909638" y="3686175"/>
            <a:ext cx="7080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r" defTabSz="912813"/>
            <a:r>
              <a:rPr lang="en-US" sz="14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1000</a:t>
            </a:r>
          </a:p>
        </p:txBody>
      </p:sp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862013" y="2033588"/>
            <a:ext cx="7556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r" defTabSz="912813"/>
            <a:r>
              <a:rPr lang="en-US" sz="14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1400</a:t>
            </a:r>
          </a:p>
        </p:txBody>
      </p:sp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896938" y="1216025"/>
            <a:ext cx="722312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r" defTabSz="912813"/>
            <a:r>
              <a:rPr lang="en-US" sz="14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1600</a:t>
            </a:r>
          </a:p>
        </p:txBody>
      </p: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925513" y="2859088"/>
            <a:ext cx="693737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r" defTabSz="912813"/>
            <a:r>
              <a:rPr lang="en-US" sz="14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1200</a:t>
            </a:r>
          </a:p>
        </p:txBody>
      </p:sp>
      <p:sp>
        <p:nvSpPr>
          <p:cNvPr id="29722" name="Text Box 26"/>
          <p:cNvSpPr txBox="1">
            <a:spLocks noChangeArrowheads="1"/>
          </p:cNvSpPr>
          <p:nvPr/>
        </p:nvSpPr>
        <p:spPr bwMode="auto">
          <a:xfrm rot="-5400000">
            <a:off x="-750093" y="3225006"/>
            <a:ext cx="3003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defTabSz="912813"/>
            <a:r>
              <a:rPr lang="en-US" sz="2000" b="1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Text Lexile Measure (L)</a:t>
            </a:r>
          </a:p>
        </p:txBody>
      </p:sp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1579563" y="5524500"/>
            <a:ext cx="82867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High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School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Lit.</a:t>
            </a:r>
          </a:p>
        </p:txBody>
      </p: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2416175" y="5530850"/>
            <a:ext cx="896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College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Lit.</a:t>
            </a: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3284538" y="5527675"/>
            <a:ext cx="82867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High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School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Texts</a:t>
            </a:r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4025900" y="5483225"/>
            <a:ext cx="896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College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Texts</a:t>
            </a:r>
          </a:p>
        </p:txBody>
      </p:sp>
      <p:sp>
        <p:nvSpPr>
          <p:cNvPr id="29727" name="Text Box 31"/>
          <p:cNvSpPr txBox="1">
            <a:spLocks noChangeArrowheads="1"/>
          </p:cNvSpPr>
          <p:nvPr/>
        </p:nvSpPr>
        <p:spPr bwMode="auto">
          <a:xfrm>
            <a:off x="4895850" y="5526088"/>
            <a:ext cx="85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Military</a:t>
            </a:r>
          </a:p>
        </p:txBody>
      </p:sp>
      <p:sp>
        <p:nvSpPr>
          <p:cNvPr id="29728" name="Text Box 32"/>
          <p:cNvSpPr txBox="1">
            <a:spLocks noChangeArrowheads="1"/>
          </p:cNvSpPr>
          <p:nvPr/>
        </p:nvSpPr>
        <p:spPr bwMode="auto">
          <a:xfrm>
            <a:off x="5654675" y="5464175"/>
            <a:ext cx="101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Personal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Use</a:t>
            </a:r>
          </a:p>
        </p:txBody>
      </p:sp>
      <p:sp>
        <p:nvSpPr>
          <p:cNvPr id="29729" name="Text Box 33"/>
          <p:cNvSpPr txBox="1">
            <a:spLocks noChangeArrowheads="1"/>
          </p:cNvSpPr>
          <p:nvPr/>
        </p:nvSpPr>
        <p:spPr bwMode="auto">
          <a:xfrm>
            <a:off x="6456363" y="5464175"/>
            <a:ext cx="10461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Entry-Level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Occupa-tions</a:t>
            </a:r>
          </a:p>
        </p:txBody>
      </p:sp>
      <p:sp>
        <p:nvSpPr>
          <p:cNvPr id="29730" name="Text Box 34"/>
          <p:cNvSpPr txBox="1">
            <a:spLocks noChangeArrowheads="1"/>
          </p:cNvSpPr>
          <p:nvPr/>
        </p:nvSpPr>
        <p:spPr bwMode="auto">
          <a:xfrm>
            <a:off x="7705725" y="5527675"/>
            <a:ext cx="8080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SAT 1,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ACT,</a:t>
            </a:r>
          </a:p>
          <a:p>
            <a:pPr algn="ctr" defTabSz="912813"/>
            <a:r>
              <a:rPr lang="en-US" sz="2000">
                <a:solidFill>
                  <a:srgbClr val="FFFFFF"/>
                </a:solidFill>
                <a:latin typeface="Arial Narrow" charset="0"/>
                <a:ea typeface="ＭＳ Ｐゴシック" charset="-128"/>
                <a:cs typeface="ＭＳ Ｐゴシック" charset="-128"/>
              </a:rPr>
              <a:t>AP*</a:t>
            </a:r>
          </a:p>
        </p:txBody>
      </p:sp>
      <p:sp>
        <p:nvSpPr>
          <p:cNvPr id="29731" name="Text Box 35"/>
          <p:cNvSpPr txBox="1">
            <a:spLocks noChangeArrowheads="1"/>
          </p:cNvSpPr>
          <p:nvPr/>
        </p:nvSpPr>
        <p:spPr bwMode="auto">
          <a:xfrm>
            <a:off x="4581525" y="6553200"/>
            <a:ext cx="3409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/>
            <a:r>
              <a:rPr lang="en-US" sz="1400">
                <a:solidFill>
                  <a:srgbClr val="FFFF99"/>
                </a:solidFill>
                <a:latin typeface="Times New Roman" charset="0"/>
                <a:ea typeface="ＭＳ Ｐゴシック" charset="-128"/>
                <a:cs typeface="ＭＳ Ｐゴシック" charset="-128"/>
              </a:rPr>
              <a:t>* Source of National Test Data: MetaMetrics</a:t>
            </a:r>
          </a:p>
        </p:txBody>
      </p:sp>
      <p:sp>
        <p:nvSpPr>
          <p:cNvPr id="12405796" name="Rectangle 36"/>
          <p:cNvSpPr>
            <a:spLocks noChangeArrowheads="1"/>
          </p:cNvSpPr>
          <p:nvPr/>
        </p:nvSpPr>
        <p:spPr bwMode="auto">
          <a:xfrm>
            <a:off x="1936750" y="4010025"/>
            <a:ext cx="242888" cy="92392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405797" name="Rectangle 37"/>
          <p:cNvSpPr>
            <a:spLocks noChangeArrowheads="1"/>
          </p:cNvSpPr>
          <p:nvPr/>
        </p:nvSpPr>
        <p:spPr bwMode="auto">
          <a:xfrm>
            <a:off x="2752725" y="3640138"/>
            <a:ext cx="242888" cy="96202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405798" name="Rectangle 38"/>
          <p:cNvSpPr>
            <a:spLocks noChangeArrowheads="1"/>
          </p:cNvSpPr>
          <p:nvPr/>
        </p:nvSpPr>
        <p:spPr bwMode="auto">
          <a:xfrm>
            <a:off x="3581400" y="3268663"/>
            <a:ext cx="242888" cy="728662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405799" name="Rectangle 39"/>
          <p:cNvSpPr>
            <a:spLocks noChangeArrowheads="1"/>
          </p:cNvSpPr>
          <p:nvPr/>
        </p:nvSpPr>
        <p:spPr bwMode="auto">
          <a:xfrm>
            <a:off x="4400550" y="2516188"/>
            <a:ext cx="242888" cy="94297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405800" name="Rectangle 40"/>
          <p:cNvSpPr>
            <a:spLocks noChangeArrowheads="1"/>
          </p:cNvSpPr>
          <p:nvPr/>
        </p:nvSpPr>
        <p:spPr bwMode="auto">
          <a:xfrm>
            <a:off x="5229225" y="2911475"/>
            <a:ext cx="242888" cy="223838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405801" name="Rectangle 41"/>
          <p:cNvSpPr>
            <a:spLocks noChangeArrowheads="1"/>
          </p:cNvSpPr>
          <p:nvPr/>
        </p:nvSpPr>
        <p:spPr bwMode="auto">
          <a:xfrm>
            <a:off x="6043613" y="2373313"/>
            <a:ext cx="242887" cy="80962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405802" name="Rectangle 42"/>
          <p:cNvSpPr>
            <a:spLocks noChangeArrowheads="1"/>
          </p:cNvSpPr>
          <p:nvPr/>
        </p:nvSpPr>
        <p:spPr bwMode="auto">
          <a:xfrm>
            <a:off x="6862763" y="2278063"/>
            <a:ext cx="242887" cy="8572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405803" name="Rectangle 43"/>
          <p:cNvSpPr>
            <a:spLocks noChangeArrowheads="1"/>
          </p:cNvSpPr>
          <p:nvPr/>
        </p:nvSpPr>
        <p:spPr bwMode="auto">
          <a:xfrm>
            <a:off x="7681913" y="2954338"/>
            <a:ext cx="242887" cy="4191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7" tIns="45717" rIns="91437" bIns="45717" anchor="ctr">
            <a:prstTxWarp prst="textNoShape">
              <a:avLst/>
            </a:prstTxWarp>
          </a:bodyPr>
          <a:lstStyle/>
          <a:p>
            <a:pPr defTabSz="912813"/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9740" name="Text Box 44"/>
          <p:cNvSpPr txBox="1">
            <a:spLocks noChangeArrowheads="1"/>
          </p:cNvSpPr>
          <p:nvPr/>
        </p:nvSpPr>
        <p:spPr bwMode="auto">
          <a:xfrm>
            <a:off x="1611313" y="996950"/>
            <a:ext cx="6313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7" rIns="91437" bIns="45717">
            <a:prstTxWarp prst="textNoShape">
              <a:avLst/>
            </a:prstTxWarp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Interquartile Ranges Shown (25% - 75%)</a:t>
            </a:r>
          </a:p>
        </p:txBody>
      </p:sp>
      <p:sp>
        <p:nvSpPr>
          <p:cNvPr id="233517" name="Slide Number Placeholder 4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807C1BCB-773C-8244-B237-30BF9486190E}" type="slidenum">
              <a:rPr lang="en-US" sz="1400">
                <a:solidFill>
                  <a:srgbClr val="FFFFFF"/>
                </a:solidFill>
              </a:rPr>
              <a:pPr defTabSz="455613"/>
              <a:t>5</a:t>
            </a:fld>
            <a:endParaRPr lang="en-US" sz="1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05796" grpId="0" animBg="1"/>
      <p:bldP spid="12405797" grpId="0" animBg="1"/>
      <p:bldP spid="12405798" grpId="0" animBg="1"/>
      <p:bldP spid="12405799" grpId="0" animBg="1"/>
      <p:bldP spid="12405800" grpId="0" animBg="1"/>
      <p:bldP spid="12405801" grpId="0" animBg="1"/>
      <p:bldP spid="12405802" grpId="0" animBg="1"/>
      <p:bldP spid="124058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+mj-cs"/>
              </a:rPr>
              <a:t>Common Core State Standards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/>
        <p:txBody>
          <a:bodyPr lIns="91437" tIns="45717" rIns="91437" bIns="45717"/>
          <a:lstStyle/>
          <a:p>
            <a:pPr eaLnBrk="1" hangingPunct="1">
              <a:lnSpc>
                <a:spcPct val="80000"/>
              </a:lnSpc>
            </a:pPr>
            <a:r>
              <a:rPr lang="en-US" sz="3000">
                <a:latin typeface="Gill Sans MT" charset="0"/>
              </a:rPr>
              <a:t>All students graduate college and career ready</a:t>
            </a:r>
          </a:p>
          <a:p>
            <a:pPr eaLnBrk="1" hangingPunct="1">
              <a:lnSpc>
                <a:spcPct val="80000"/>
              </a:lnSpc>
            </a:pPr>
            <a:r>
              <a:rPr lang="en-US" sz="3000">
                <a:latin typeface="Gill Sans MT" charset="0"/>
              </a:rPr>
              <a:t>All students are prepared for all entry-level, credit-bearing, academic college courses in English, mathematics, the sciences, the social sciences, and the humanities. </a:t>
            </a:r>
          </a:p>
          <a:p>
            <a:pPr eaLnBrk="1" hangingPunct="1">
              <a:lnSpc>
                <a:spcPct val="80000"/>
              </a:lnSpc>
            </a:pPr>
            <a:r>
              <a:rPr lang="en-US" sz="3000">
                <a:latin typeface="Gill Sans MT" charset="0"/>
              </a:rPr>
              <a:t>All students enter these classes ready for success (defined for these purposes as a C or better).</a:t>
            </a:r>
          </a:p>
          <a:p>
            <a:pPr eaLnBrk="1" hangingPunct="1">
              <a:lnSpc>
                <a:spcPct val="80000"/>
              </a:lnSpc>
            </a:pPr>
            <a:r>
              <a:rPr lang="en-US" sz="3000">
                <a:latin typeface="Gill Sans MT" charset="0"/>
              </a:rPr>
              <a:t>All American students are prepared for the global economic workplace.</a:t>
            </a:r>
          </a:p>
          <a:p>
            <a:pPr eaLnBrk="1" hangingPunct="1">
              <a:lnSpc>
                <a:spcPct val="80000"/>
              </a:lnSpc>
            </a:pPr>
            <a:endParaRPr lang="en-US" sz="3000">
              <a:latin typeface="Gill Sans MT" charset="0"/>
            </a:endParaRPr>
          </a:p>
          <a:p>
            <a:pPr eaLnBrk="1" hangingPunct="1">
              <a:lnSpc>
                <a:spcPct val="80000"/>
              </a:lnSpc>
            </a:pPr>
            <a:endParaRPr lang="en-US" sz="3000">
              <a:latin typeface="Gill Sans MT" charset="0"/>
            </a:endParaRPr>
          </a:p>
          <a:p>
            <a:pPr eaLnBrk="1" hangingPunct="1">
              <a:lnSpc>
                <a:spcPct val="80000"/>
              </a:lnSpc>
            </a:pPr>
            <a:endParaRPr lang="en-US" sz="3000">
              <a:latin typeface="Gill Sans MT" charset="0"/>
            </a:endParaRPr>
          </a:p>
          <a:p>
            <a:pPr lvl="2" eaLnBrk="1" hangingPunct="1">
              <a:lnSpc>
                <a:spcPct val="90000"/>
              </a:lnSpc>
            </a:pPr>
            <a:endParaRPr lang="en-US" sz="2800">
              <a:latin typeface="Gill Sans MT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frameworkbasic-simpleBig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5240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33350" y="914400"/>
            <a:ext cx="3219450" cy="4648200"/>
            <a:chOff x="112" y="480"/>
            <a:chExt cx="2028" cy="2928"/>
          </a:xfrm>
        </p:grpSpPr>
        <p:sp>
          <p:nvSpPr>
            <p:cNvPr id="2" name="Rectangle 15"/>
            <p:cNvSpPr>
              <a:spLocks noChangeArrowheads="1"/>
            </p:cNvSpPr>
            <p:nvPr/>
          </p:nvSpPr>
          <p:spPr bwMode="auto">
            <a:xfrm>
              <a:off x="240" y="480"/>
              <a:ext cx="90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800" b="1">
                  <a:solidFill>
                    <a:srgbClr val="333399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ＭＳ Ｐゴシック" charset="-128"/>
                  <a:cs typeface="ＭＳ Ｐゴシック" charset="-128"/>
                </a:rPr>
                <a:t>Bloom</a:t>
              </a:r>
              <a:r>
                <a:rPr lang="ja-JP" altLang="en-US" sz="2800" b="1">
                  <a:solidFill>
                    <a:srgbClr val="333399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ＭＳ Ｐゴシック" charset="-128"/>
                  <a:cs typeface="ＭＳ Ｐゴシック" charset="-128"/>
                </a:rPr>
                <a:t>’</a:t>
              </a:r>
              <a:r>
                <a:rPr lang="en-US" sz="2800" b="1">
                  <a:solidFill>
                    <a:srgbClr val="333399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ＭＳ Ｐゴシック" charset="-128"/>
                  <a:cs typeface="ＭＳ Ｐゴシック" charset="-128"/>
                </a:rPr>
                <a:t>s</a:t>
              </a:r>
            </a:p>
          </p:txBody>
        </p:sp>
        <p:sp>
          <p:nvSpPr>
            <p:cNvPr id="45071" name="Rectangle 11"/>
            <p:cNvSpPr>
              <a:spLocks noChangeArrowheads="1"/>
            </p:cNvSpPr>
            <p:nvPr/>
          </p:nvSpPr>
          <p:spPr bwMode="auto">
            <a:xfrm>
              <a:off x="136" y="942"/>
              <a:ext cx="19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Evaluation</a:t>
              </a:r>
            </a:p>
          </p:txBody>
        </p:sp>
        <p:sp>
          <p:nvSpPr>
            <p:cNvPr id="45072" name="Rectangle 10"/>
            <p:cNvSpPr>
              <a:spLocks noChangeArrowheads="1"/>
            </p:cNvSpPr>
            <p:nvPr/>
          </p:nvSpPr>
          <p:spPr bwMode="auto">
            <a:xfrm>
              <a:off x="144" y="1318"/>
              <a:ext cx="19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Synthesis</a:t>
              </a:r>
            </a:p>
          </p:txBody>
        </p:sp>
        <p:sp>
          <p:nvSpPr>
            <p:cNvPr id="45073" name="Rectangle 9"/>
            <p:cNvSpPr>
              <a:spLocks noChangeArrowheads="1"/>
            </p:cNvSpPr>
            <p:nvPr/>
          </p:nvSpPr>
          <p:spPr bwMode="auto">
            <a:xfrm>
              <a:off x="128" y="1710"/>
              <a:ext cx="20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Analysis</a:t>
              </a:r>
            </a:p>
          </p:txBody>
        </p:sp>
        <p:sp>
          <p:nvSpPr>
            <p:cNvPr id="45074" name="Rectangle 12"/>
            <p:cNvSpPr>
              <a:spLocks noChangeArrowheads="1"/>
            </p:cNvSpPr>
            <p:nvPr/>
          </p:nvSpPr>
          <p:spPr bwMode="auto">
            <a:xfrm>
              <a:off x="120" y="2078"/>
              <a:ext cx="19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Application</a:t>
              </a:r>
            </a:p>
          </p:txBody>
        </p:sp>
        <p:sp>
          <p:nvSpPr>
            <p:cNvPr id="45075" name="Rectangle 13"/>
            <p:cNvSpPr>
              <a:spLocks noChangeArrowheads="1"/>
            </p:cNvSpPr>
            <p:nvPr/>
          </p:nvSpPr>
          <p:spPr bwMode="auto">
            <a:xfrm>
              <a:off x="112" y="2486"/>
              <a:ext cx="20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Comprehension</a:t>
              </a:r>
            </a:p>
          </p:txBody>
        </p:sp>
        <p:sp>
          <p:nvSpPr>
            <p:cNvPr id="45076" name="Rectangle 14"/>
            <p:cNvSpPr>
              <a:spLocks noChangeArrowheads="1"/>
            </p:cNvSpPr>
            <p:nvPr/>
          </p:nvSpPr>
          <p:spPr bwMode="auto">
            <a:xfrm>
              <a:off x="128" y="2806"/>
              <a:ext cx="20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Knowledge</a:t>
              </a:r>
            </a:p>
          </p:txBody>
        </p:sp>
        <p:sp>
          <p:nvSpPr>
            <p:cNvPr id="45077" name="Text Box 12"/>
            <p:cNvSpPr txBox="1">
              <a:spLocks noChangeArrowheads="1"/>
            </p:cNvSpPr>
            <p:nvPr/>
          </p:nvSpPr>
          <p:spPr bwMode="auto">
            <a:xfrm>
              <a:off x="336" y="3216"/>
              <a:ext cx="6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rgbClr val="333399"/>
                  </a:solidFill>
                  <a:ea typeface="ＭＳ Ｐゴシック" charset="-128"/>
                  <a:cs typeface="ＭＳ Ｐゴシック" charset="-128"/>
                </a:rPr>
                <a:t>(NOUNS)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400800" y="914400"/>
            <a:ext cx="2743200" cy="4762500"/>
            <a:chOff x="4032" y="576"/>
            <a:chExt cx="1728" cy="3000"/>
          </a:xfrm>
        </p:grpSpPr>
        <p:sp>
          <p:nvSpPr>
            <p:cNvPr id="1701903" name="Rectangle 15"/>
            <p:cNvSpPr>
              <a:spLocks noChangeArrowheads="1"/>
            </p:cNvSpPr>
            <p:nvPr/>
          </p:nvSpPr>
          <p:spPr bwMode="auto">
            <a:xfrm>
              <a:off x="4032" y="576"/>
              <a:ext cx="1728" cy="32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2800" b="1">
                  <a:solidFill>
                    <a:srgbClr val="333399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ＭＳ Ｐゴシック" charset="-128"/>
                  <a:cs typeface="ＭＳ Ｐゴシック" charset="-128"/>
                </a:rPr>
                <a:t>Revised Bloom</a:t>
              </a:r>
              <a:r>
                <a:rPr lang="ja-JP" altLang="en-US" sz="2800" b="1">
                  <a:solidFill>
                    <a:srgbClr val="333399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ＭＳ Ｐゴシック" charset="-128"/>
                  <a:cs typeface="ＭＳ Ｐゴシック" charset="-128"/>
                </a:rPr>
                <a:t>’</a:t>
              </a:r>
              <a:r>
                <a:rPr lang="en-US" sz="2800" b="1">
                  <a:solidFill>
                    <a:srgbClr val="333399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ＭＳ Ｐゴシック" charset="-128"/>
                  <a:cs typeface="ＭＳ Ｐゴシック" charset="-128"/>
                </a:rPr>
                <a:t>s</a:t>
              </a:r>
            </a:p>
          </p:txBody>
        </p:sp>
        <p:sp>
          <p:nvSpPr>
            <p:cNvPr id="45063" name="Rectangle 12"/>
            <p:cNvSpPr>
              <a:spLocks noChangeArrowheads="1"/>
            </p:cNvSpPr>
            <p:nvPr/>
          </p:nvSpPr>
          <p:spPr bwMode="auto">
            <a:xfrm>
              <a:off x="4306" y="2224"/>
              <a:ext cx="116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Applying</a:t>
              </a:r>
            </a:p>
          </p:txBody>
        </p:sp>
        <p:sp>
          <p:nvSpPr>
            <p:cNvPr id="45064" name="Rectangle 11"/>
            <p:cNvSpPr>
              <a:spLocks noChangeArrowheads="1"/>
            </p:cNvSpPr>
            <p:nvPr/>
          </p:nvSpPr>
          <p:spPr bwMode="auto">
            <a:xfrm>
              <a:off x="4272" y="1080"/>
              <a:ext cx="8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Creating</a:t>
              </a:r>
            </a:p>
          </p:txBody>
        </p:sp>
        <p:sp>
          <p:nvSpPr>
            <p:cNvPr id="45065" name="Rectangle 10"/>
            <p:cNvSpPr>
              <a:spLocks noChangeArrowheads="1"/>
            </p:cNvSpPr>
            <p:nvPr/>
          </p:nvSpPr>
          <p:spPr bwMode="auto">
            <a:xfrm>
              <a:off x="4272" y="1464"/>
              <a:ext cx="1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Evaluating</a:t>
              </a:r>
            </a:p>
          </p:txBody>
        </p:sp>
        <p:sp>
          <p:nvSpPr>
            <p:cNvPr id="45066" name="Rectangle 9"/>
            <p:cNvSpPr>
              <a:spLocks noChangeArrowheads="1"/>
            </p:cNvSpPr>
            <p:nvPr/>
          </p:nvSpPr>
          <p:spPr bwMode="auto">
            <a:xfrm>
              <a:off x="4280" y="1848"/>
              <a:ext cx="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Analyzing</a:t>
              </a:r>
            </a:p>
          </p:txBody>
        </p:sp>
        <p:sp>
          <p:nvSpPr>
            <p:cNvPr id="45067" name="Rectangle 13"/>
            <p:cNvSpPr>
              <a:spLocks noChangeArrowheads="1"/>
            </p:cNvSpPr>
            <p:nvPr/>
          </p:nvSpPr>
          <p:spPr bwMode="auto">
            <a:xfrm>
              <a:off x="4296" y="2600"/>
              <a:ext cx="13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Understanding</a:t>
              </a:r>
            </a:p>
          </p:txBody>
        </p:sp>
        <p:sp>
          <p:nvSpPr>
            <p:cNvPr id="45068" name="Rectangle 14"/>
            <p:cNvSpPr>
              <a:spLocks noChangeArrowheads="1"/>
            </p:cNvSpPr>
            <p:nvPr/>
          </p:nvSpPr>
          <p:spPr bwMode="auto">
            <a:xfrm>
              <a:off x="4296" y="2936"/>
              <a:ext cx="13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400" b="1">
                  <a:solidFill>
                    <a:srgbClr val="000000"/>
                  </a:solidFill>
                  <a:latin typeface="Times New Roman" charset="0"/>
                  <a:ea typeface="ＭＳ Ｐゴシック" charset="-128"/>
                  <a:cs typeface="ＭＳ Ｐゴシック" charset="-128"/>
                </a:rPr>
                <a:t>Remembering</a:t>
              </a:r>
            </a:p>
          </p:txBody>
        </p:sp>
        <p:sp>
          <p:nvSpPr>
            <p:cNvPr id="45069" name="Text Box 21"/>
            <p:cNvSpPr txBox="1">
              <a:spLocks noChangeArrowheads="1"/>
            </p:cNvSpPr>
            <p:nvPr/>
          </p:nvSpPr>
          <p:spPr bwMode="auto">
            <a:xfrm>
              <a:off x="4656" y="3384"/>
              <a:ext cx="57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rgbClr val="333399"/>
                  </a:solidFill>
                  <a:ea typeface="ＭＳ Ｐゴシック" charset="-128"/>
                  <a:cs typeface="ＭＳ Ｐゴシック" charset="-128"/>
                </a:rPr>
                <a:t>(VERBS)</a:t>
              </a:r>
            </a:p>
          </p:txBody>
        </p:sp>
      </p:grpSp>
      <p:sp>
        <p:nvSpPr>
          <p:cNvPr id="45061" name="Rectangle 2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9144000" cy="381000"/>
          </a:xfrm>
        </p:spPr>
        <p:txBody>
          <a:bodyPr lIns="91437" tIns="45717" rIns="91437" bIns="45717">
            <a:normAutofit fontScale="90000"/>
          </a:bodyPr>
          <a:lstStyle/>
          <a:p>
            <a:pPr eaLnBrk="1" hangingPunct="1"/>
            <a:r>
              <a:rPr lang="en-US" sz="2800">
                <a:latin typeface="Arial" charset="0"/>
              </a:rPr>
              <a:t>Rigor/Relevance Framework</a:t>
            </a:r>
            <a:r>
              <a:rPr lang="en-US" sz="2800" baseline="30000"/>
              <a:t>®</a:t>
            </a:r>
            <a:r>
              <a:rPr lang="en-US" sz="280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 idx="4294967295"/>
          </p:nvPr>
        </p:nvSpPr>
        <p:spPr>
          <a:xfrm>
            <a:off x="0" y="223838"/>
            <a:ext cx="9144000" cy="1143000"/>
          </a:xfrm>
        </p:spPr>
        <p:txBody>
          <a:bodyPr lIns="91437" tIns="45717" rIns="91437" bIns="45717"/>
          <a:lstStyle/>
          <a:p>
            <a:pPr eaLnBrk="1" hangingPunct="1"/>
            <a:r>
              <a:rPr lang="en-US" sz="4000" b="1" dirty="0">
                <a:solidFill>
                  <a:srgbClr val="990000"/>
                </a:solidFill>
              </a:rPr>
              <a:t>Design and </a:t>
            </a:r>
            <a:r>
              <a:rPr lang="en-US" sz="4000" b="1" dirty="0" smtClean="0">
                <a:solidFill>
                  <a:srgbClr val="990000"/>
                </a:solidFill>
              </a:rPr>
              <a:t>Organization of Common Core</a:t>
            </a:r>
            <a:endParaRPr lang="en-US" sz="4000" b="1" dirty="0">
              <a:solidFill>
                <a:srgbClr val="990000"/>
              </a:solidFill>
            </a:endParaRPr>
          </a:p>
        </p:txBody>
      </p:sp>
      <p:sp>
        <p:nvSpPr>
          <p:cNvPr id="48131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28725"/>
            <a:ext cx="8229600" cy="4068763"/>
          </a:xfrm>
        </p:spPr>
        <p:txBody>
          <a:bodyPr lIns="91437" tIns="45717" rIns="91437" bIns="45717">
            <a:normAutofit fontScale="92500"/>
          </a:bodyPr>
          <a:lstStyle/>
          <a:p>
            <a:pPr marL="363538" indent="-280988" eaLnBrk="1" hangingPunct="1">
              <a:buFont typeface="Arial" charset="0"/>
              <a:buNone/>
            </a:pPr>
            <a:endParaRPr lang="en-US" b="1"/>
          </a:p>
          <a:p>
            <a:pPr marL="363538" indent="-280988" eaLnBrk="1" hangingPunct="1">
              <a:buFont typeface="Arial" charset="0"/>
              <a:buNone/>
            </a:pPr>
            <a:r>
              <a:rPr lang="en-US" b="1"/>
              <a:t>Three appendices:</a:t>
            </a:r>
          </a:p>
          <a:p>
            <a:pPr marL="363538" indent="-280988" eaLnBrk="1" hangingPunct="1">
              <a:buFont typeface="Arial" charset="0"/>
              <a:buNone/>
            </a:pPr>
            <a:r>
              <a:rPr lang="en-US" b="1">
                <a:solidFill>
                  <a:schemeClr val="tx2"/>
                </a:solidFill>
              </a:rPr>
              <a:t>A</a:t>
            </a:r>
            <a:r>
              <a:rPr lang="en-US">
                <a:solidFill>
                  <a:schemeClr val="tx2"/>
                </a:solidFill>
              </a:rPr>
              <a:t>: </a:t>
            </a:r>
            <a:r>
              <a:rPr lang="en-US" b="1">
                <a:solidFill>
                  <a:schemeClr val="tx2"/>
                </a:solidFill>
              </a:rPr>
              <a:t>Research and evidence; glossary of key terms</a:t>
            </a:r>
          </a:p>
          <a:p>
            <a:pPr marL="363538" indent="-280988" eaLnBrk="1" hangingPunct="1">
              <a:buFont typeface="Arial" charset="0"/>
              <a:buNone/>
            </a:pPr>
            <a:r>
              <a:rPr lang="en-US" b="1"/>
              <a:t>B</a:t>
            </a:r>
            <a:r>
              <a:rPr lang="en-US"/>
              <a:t>: </a:t>
            </a:r>
            <a:r>
              <a:rPr lang="en-US" b="1"/>
              <a:t>Reading text exemplars; sample performance tasks</a:t>
            </a:r>
          </a:p>
          <a:p>
            <a:pPr marL="363538" indent="-280988" eaLnBrk="1" hangingPunct="1">
              <a:buFont typeface="Arial" charset="0"/>
              <a:buNone/>
            </a:pPr>
            <a:r>
              <a:rPr lang="en-US" b="1">
                <a:solidFill>
                  <a:schemeClr val="tx2"/>
                </a:solidFill>
              </a:rPr>
              <a:t>C: Annotated student writing samples</a:t>
            </a:r>
            <a:r>
              <a:rPr lang="en-US"/>
              <a:t> </a:t>
            </a:r>
          </a:p>
          <a:p>
            <a:pPr marL="363538" indent="-280988" eaLnBrk="1" hangingPunct="1">
              <a:buFont typeface="Arial" charset="0"/>
              <a:buNone/>
            </a:pPr>
            <a:r>
              <a:rPr lang="en-US"/>
              <a:t>		</a:t>
            </a:r>
            <a:r>
              <a:rPr lang="en-US" b="1"/>
              <a:t>http://www.corestandards.org </a:t>
            </a:r>
          </a:p>
          <a:p>
            <a:pPr marL="363538" indent="-280988" eaLnBrk="1" hangingPunct="1">
              <a:buFont typeface="Arial" charset="0"/>
              <a:buNone/>
            </a:pPr>
            <a:endParaRPr lang="en-US"/>
          </a:p>
        </p:txBody>
      </p:sp>
      <p:sp>
        <p:nvSpPr>
          <p:cNvPr id="263171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ln>
            <a:miter lim="800000"/>
            <a:headEnd/>
            <a:tailEnd/>
          </a:ln>
        </p:spPr>
        <p:txBody>
          <a:bodyPr lIns="91437" tIns="45717" rIns="91437" bIns="45717" anchor="t"/>
          <a:lstStyle/>
          <a:p>
            <a:pPr defTabSz="455613"/>
            <a:fld id="{9A36C7DE-DB84-7C48-95D7-C8280A1A8F3C}" type="slidenum">
              <a:rPr lang="en-US" sz="1400">
                <a:solidFill>
                  <a:srgbClr val="000000"/>
                </a:solidFill>
              </a:rPr>
              <a:pPr defTabSz="455613"/>
              <a:t>8</a:t>
            </a:fld>
            <a:endParaRPr 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 idx="4294967295"/>
          </p:nvPr>
        </p:nvSpPr>
        <p:spPr/>
        <p:txBody>
          <a:bodyPr lIns="91437" tIns="45717" rIns="91437" bIns="45717"/>
          <a:lstStyle/>
          <a:p>
            <a:pPr eaLnBrk="1" hangingPunct="1"/>
            <a:r>
              <a:rPr lang="en-US" sz="2400" b="1">
                <a:solidFill>
                  <a:srgbClr val="006193"/>
                </a:solidFill>
              </a:rPr>
              <a:t>Shared Responsibility for </a:t>
            </a:r>
            <a:br>
              <a:rPr lang="en-US" sz="2400" b="1">
                <a:solidFill>
                  <a:srgbClr val="006193"/>
                </a:solidFill>
              </a:rPr>
            </a:br>
            <a:r>
              <a:rPr lang="en-US" sz="2400" b="1">
                <a:solidFill>
                  <a:srgbClr val="006193"/>
                </a:solidFill>
              </a:rPr>
              <a:t>Students</a:t>
            </a:r>
            <a:r>
              <a:rPr lang="ja-JP" altLang="en-US" sz="2400" b="1">
                <a:solidFill>
                  <a:srgbClr val="006193"/>
                </a:solidFill>
              </a:rPr>
              <a:t>’</a:t>
            </a:r>
            <a:r>
              <a:rPr lang="en-US" sz="2400" b="1">
                <a:solidFill>
                  <a:srgbClr val="006193"/>
                </a:solidFill>
              </a:rPr>
              <a:t> Literacy Development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229600" cy="4678363"/>
          </a:xfrm>
        </p:spPr>
        <p:txBody>
          <a:bodyPr lIns="91437" tIns="45717" rIns="91437" bIns="45717"/>
          <a:lstStyle/>
          <a:p>
            <a:pPr eaLnBrk="1" hangingPunct="1">
              <a:lnSpc>
                <a:spcPct val="80000"/>
              </a:lnSpc>
            </a:pPr>
            <a:r>
              <a:rPr lang="ja-JP" altLang="en-US" sz="2400"/>
              <a:t>“</a:t>
            </a:r>
            <a:r>
              <a:rPr lang="en-US" sz="2400"/>
              <a:t>The Standards insist that instruction in reading, speaking, listening, and language be a shared responsibility within the school</a:t>
            </a:r>
            <a:r>
              <a:rPr lang="ja-JP" altLang="en-US" sz="2400"/>
              <a:t>”</a:t>
            </a:r>
            <a:r>
              <a:rPr lang="en-US" sz="2400"/>
              <a:t> (p. 4).</a:t>
            </a:r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endParaRPr lang="en-US" sz="2200"/>
          </a:p>
          <a:p>
            <a:pPr eaLnBrk="1" hangingPunct="1">
              <a:lnSpc>
                <a:spcPct val="80000"/>
              </a:lnSpc>
            </a:pPr>
            <a:r>
              <a:rPr lang="ja-JP" altLang="en-US" sz="2400"/>
              <a:t>“</a:t>
            </a:r>
            <a:r>
              <a:rPr lang="en-US" sz="2400"/>
              <a:t>This division reflects the unique time-honored place of ELA teachers in developing students</a:t>
            </a:r>
            <a:r>
              <a:rPr lang="ja-JP" altLang="en-US" sz="2400"/>
              <a:t>’</a:t>
            </a:r>
            <a:r>
              <a:rPr lang="en-US" sz="2400"/>
              <a:t> literacy skills while at the same time recognizing that teachers in other areas must have a role in this development as well</a:t>
            </a:r>
            <a:r>
              <a:rPr lang="ja-JP" altLang="en-US" sz="2400"/>
              <a:t>”</a:t>
            </a:r>
            <a:r>
              <a:rPr lang="en-US" sz="2400"/>
              <a:t> (p. 4).</a:t>
            </a: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514600"/>
            <a:ext cx="88519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0" y="6324600"/>
            <a:ext cx="8153400" cy="381000"/>
          </a:xfrm>
          <a:noFill/>
          <a:ln>
            <a:miter lim="800000"/>
            <a:headEnd/>
            <a:tailEnd/>
          </a:ln>
        </p:spPr>
        <p:txBody>
          <a:bodyPr anchor="t"/>
          <a:lstStyle/>
          <a:p>
            <a:pPr algn="l" defTabSz="457200"/>
            <a:endParaRPr lang="en-US" sz="1800">
              <a:solidFill>
                <a:srgbClr val="E4A11B"/>
              </a:solidFill>
              <a:latin typeface="Arial" charset="0"/>
              <a:cs typeface="ＭＳ Ｐゴシック" charset="-128"/>
            </a:endParaRPr>
          </a:p>
          <a:p>
            <a:pPr algn="l" defTabSz="457200"/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Adapted from </a:t>
            </a:r>
            <a:r>
              <a:rPr lang="ja-JP" alt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“</a:t>
            </a:r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Key Design Considerations</a:t>
            </a:r>
            <a:r>
              <a:rPr lang="ja-JP" alt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”</a:t>
            </a:r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 (page 4 of the </a:t>
            </a:r>
            <a:r>
              <a:rPr lang="en-US" sz="1800" i="1">
                <a:solidFill>
                  <a:srgbClr val="E4A11B"/>
                </a:solidFill>
                <a:latin typeface="Arial" charset="0"/>
                <a:cs typeface="ＭＳ Ｐゴシック" charset="-128"/>
              </a:rPr>
              <a:t>Standards</a:t>
            </a:r>
            <a:r>
              <a:rPr lang="en-US" sz="1800">
                <a:solidFill>
                  <a:srgbClr val="E4A11B"/>
                </a:solidFill>
                <a:latin typeface="Arial" charset="0"/>
                <a:cs typeface="ＭＳ Ｐゴシック" charset="-128"/>
              </a:rPr>
              <a:t>)</a:t>
            </a:r>
          </a:p>
          <a:p>
            <a:pPr algn="l" defTabSz="457200"/>
            <a:endParaRPr lang="en-US" sz="1800">
              <a:solidFill>
                <a:srgbClr val="E4A11B"/>
              </a:solidFill>
              <a:latin typeface="Arial" charset="0"/>
              <a:cs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3020</Words>
  <Application>Microsoft Macintosh PowerPoint</Application>
  <PresentationFormat>On-screen Show (4:3)</PresentationFormat>
  <Paragraphs>530</Paragraphs>
  <Slides>48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Overview of the Common Core</vt:lpstr>
      <vt:lpstr>Common Core State Standards</vt:lpstr>
      <vt:lpstr>Common Core Research</vt:lpstr>
      <vt:lpstr>Key Findings</vt:lpstr>
      <vt:lpstr> Lexile  Framework® for Reading Study  Summary of Text Lexile Measures</vt:lpstr>
      <vt:lpstr>Common Core State Standards</vt:lpstr>
      <vt:lpstr>Rigor/Relevance Framework® </vt:lpstr>
      <vt:lpstr>Design and Organization of Common Core</vt:lpstr>
      <vt:lpstr>Shared Responsibility for  Students’ Literacy Development</vt:lpstr>
      <vt:lpstr>English Language Arts and Literacy Standards “Roadmap”</vt:lpstr>
      <vt:lpstr>Increasing Sophistication</vt:lpstr>
      <vt:lpstr>Slide 12</vt:lpstr>
      <vt:lpstr>Shift 1</vt:lpstr>
      <vt:lpstr>Literary/Informational Text</vt:lpstr>
      <vt:lpstr>Reading Framework for NAEP 2009</vt:lpstr>
      <vt:lpstr>Reading College and Career Readiness Anchor Standards</vt:lpstr>
      <vt:lpstr>Reading College and Career Readiness Anchor Standards </vt:lpstr>
      <vt:lpstr>Reading College and Career Readiness Anchor Standards</vt:lpstr>
      <vt:lpstr>Shift #2</vt:lpstr>
      <vt:lpstr>Shared Responsibility for  Students’ Literacy Development</vt:lpstr>
      <vt:lpstr>Why Literacy in History/Social Studies, Science and Technical?</vt:lpstr>
      <vt:lpstr>How is reading history/social studies different from other types of reading?</vt:lpstr>
      <vt:lpstr>How is reading science and technical reading different from other types of reading?</vt:lpstr>
      <vt:lpstr>Reading College and Career Readiness Anchor Standards  </vt:lpstr>
      <vt:lpstr>Shift #3</vt:lpstr>
      <vt:lpstr>Slide 26</vt:lpstr>
      <vt:lpstr>Slide 27</vt:lpstr>
      <vt:lpstr> </vt:lpstr>
      <vt:lpstr>Text Complexity Grade Bands and Associated Lexile Ranges</vt:lpstr>
      <vt:lpstr>Slide 30</vt:lpstr>
      <vt:lpstr>Shift #5</vt:lpstr>
      <vt:lpstr>College and Career Readiness Anchor Writing Standards </vt:lpstr>
      <vt:lpstr>NAEP 2011 Writing Framework</vt:lpstr>
      <vt:lpstr>College and Career Readiness Anchor Writing Standards </vt:lpstr>
      <vt:lpstr>College and Career Readiness Anchor Writing Standards </vt:lpstr>
      <vt:lpstr>College and Career Readiness Writing Standards </vt:lpstr>
      <vt:lpstr>Writing and Research the Analyzes and Deploys Evidence</vt:lpstr>
      <vt:lpstr>Shift #4</vt:lpstr>
      <vt:lpstr>High-quality, Text-dependent Questions &amp; Tasks</vt:lpstr>
      <vt:lpstr>College and Career Readiness Anchor Standards for Speaking and Listening</vt:lpstr>
      <vt:lpstr>College and Career Readiness Anchor Standards for Speaking and Listening</vt:lpstr>
      <vt:lpstr>College and Career Readiness Anchor Standards for Language</vt:lpstr>
      <vt:lpstr>Shift #6</vt:lpstr>
      <vt:lpstr>Language Progressive Skills</vt:lpstr>
      <vt:lpstr>Reading Standards for Literacy in History/Social Studies, Science and Technical Subjects 6-12</vt:lpstr>
      <vt:lpstr>Slide 46</vt:lpstr>
      <vt:lpstr>HS Pathways</vt:lpstr>
      <vt:lpstr>Slide 48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the Common Core</dc:title>
  <dc:creator>Erin Wyatt</dc:creator>
  <cp:lastModifiedBy>Erin Wyatt</cp:lastModifiedBy>
  <cp:revision>1</cp:revision>
  <dcterms:created xsi:type="dcterms:W3CDTF">2012-07-10T22:10:48Z</dcterms:created>
  <dcterms:modified xsi:type="dcterms:W3CDTF">2012-07-10T22:23:12Z</dcterms:modified>
</cp:coreProperties>
</file>